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notesMasterIdLst>
    <p:notesMasterId r:id="rId49"/>
  </p:notesMasterIdLst>
  <p:sldIdLst>
    <p:sldId id="256" r:id="rId14"/>
    <p:sldId id="259" r:id="rId15"/>
    <p:sldId id="260" r:id="rId16"/>
    <p:sldId id="261" r:id="rId17"/>
    <p:sldId id="354" r:id="rId18"/>
    <p:sldId id="353" r:id="rId19"/>
    <p:sldId id="273" r:id="rId20"/>
    <p:sldId id="352" r:id="rId21"/>
    <p:sldId id="357" r:id="rId22"/>
    <p:sldId id="355" r:id="rId23"/>
    <p:sldId id="358" r:id="rId24"/>
    <p:sldId id="360" r:id="rId25"/>
    <p:sldId id="361" r:id="rId26"/>
    <p:sldId id="362" r:id="rId27"/>
    <p:sldId id="363" r:id="rId28"/>
    <p:sldId id="369" r:id="rId29"/>
    <p:sldId id="370" r:id="rId30"/>
    <p:sldId id="280" r:id="rId31"/>
    <p:sldId id="349" r:id="rId32"/>
    <p:sldId id="294" r:id="rId33"/>
    <p:sldId id="366" r:id="rId34"/>
    <p:sldId id="367" r:id="rId35"/>
    <p:sldId id="368" r:id="rId36"/>
    <p:sldId id="301" r:id="rId37"/>
    <p:sldId id="339" r:id="rId38"/>
    <p:sldId id="365" r:id="rId39"/>
    <p:sldId id="371" r:id="rId40"/>
    <p:sldId id="356" r:id="rId41"/>
    <p:sldId id="372" r:id="rId42"/>
    <p:sldId id="377" r:id="rId43"/>
    <p:sldId id="378" r:id="rId44"/>
    <p:sldId id="373" r:id="rId45"/>
    <p:sldId id="374" r:id="rId46"/>
    <p:sldId id="375" r:id="rId47"/>
    <p:sldId id="376" r:id="rId48"/>
  </p:sldIdLst>
  <p:sldSz cx="10691813" cy="7559675"/>
  <p:notesSz cx="6858000" cy="9144000"/>
  <p:defaultTextStyle>
    <a:defPPr>
      <a:defRPr lang="es-ES_tradnl"/>
    </a:defPPr>
    <a:lvl1pPr marL="0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99538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  <p15:guide id="3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D1C"/>
    <a:srgbClr val="63A830"/>
    <a:srgbClr val="D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9"/>
    <p:restoredTop sz="86159" autoAdjust="0"/>
  </p:normalViewPr>
  <p:slideViewPr>
    <p:cSldViewPr snapToGrid="0" snapToObjects="1">
      <p:cViewPr varScale="1">
        <p:scale>
          <a:sx n="104" d="100"/>
          <a:sy n="104" d="100"/>
        </p:scale>
        <p:origin x="1410" y="102"/>
      </p:cViewPr>
      <p:guideLst>
        <p:guide orient="horz" pos="2381"/>
        <p:guide pos="3367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6CB47-D4A7-634F-B214-9E388565835E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B55E15-9949-674C-906A-D8E0CE1FF2D2}">
      <dgm:prSet phldrT="[Texto]"/>
      <dgm:spPr/>
      <dgm:t>
        <a:bodyPr/>
        <a:lstStyle/>
        <a:p>
          <a:r>
            <a:rPr lang="es-ES" dirty="0"/>
            <a:t>Planificación</a:t>
          </a:r>
        </a:p>
      </dgm:t>
    </dgm:pt>
    <dgm:pt modelId="{D2BEA6EA-C1B5-9F48-9E57-7E6EE4DEC597}" type="parTrans" cxnId="{AF4DB887-F6E4-0F48-B9F5-B7E2C6F9A2DF}">
      <dgm:prSet/>
      <dgm:spPr/>
      <dgm:t>
        <a:bodyPr/>
        <a:lstStyle/>
        <a:p>
          <a:endParaRPr lang="es-ES"/>
        </a:p>
      </dgm:t>
    </dgm:pt>
    <dgm:pt modelId="{64201E5B-7BBB-0549-9B57-8DBA0BED4478}" type="sibTrans" cxnId="{AF4DB887-F6E4-0F48-B9F5-B7E2C6F9A2DF}">
      <dgm:prSet/>
      <dgm:spPr/>
      <dgm:t>
        <a:bodyPr/>
        <a:lstStyle/>
        <a:p>
          <a:endParaRPr lang="es-ES"/>
        </a:p>
      </dgm:t>
    </dgm:pt>
    <dgm:pt modelId="{A393A629-CD27-2D42-B35E-33B6A3458D38}">
      <dgm:prSet phldrT="[Texto]"/>
      <dgm:spPr/>
      <dgm:t>
        <a:bodyPr/>
        <a:lstStyle/>
        <a:p>
          <a:r>
            <a:rPr lang="es-ES" dirty="0"/>
            <a:t>Disponibilidad.</a:t>
          </a:r>
        </a:p>
      </dgm:t>
    </dgm:pt>
    <dgm:pt modelId="{F3B78D8A-FBFB-4344-ABA7-4FE12F4BB4BA}" type="parTrans" cxnId="{56A52016-F960-E14F-AA53-278B1ACB52AE}">
      <dgm:prSet/>
      <dgm:spPr/>
      <dgm:t>
        <a:bodyPr/>
        <a:lstStyle/>
        <a:p>
          <a:endParaRPr lang="es-ES"/>
        </a:p>
      </dgm:t>
    </dgm:pt>
    <dgm:pt modelId="{9A91EF28-458D-EA44-A4A9-ED0A4D784C42}" type="sibTrans" cxnId="{56A52016-F960-E14F-AA53-278B1ACB52AE}">
      <dgm:prSet/>
      <dgm:spPr/>
      <dgm:t>
        <a:bodyPr/>
        <a:lstStyle/>
        <a:p>
          <a:endParaRPr lang="es-ES"/>
        </a:p>
      </dgm:t>
    </dgm:pt>
    <dgm:pt modelId="{51CDE42F-4400-A647-A65B-ACC816E3F02A}">
      <dgm:prSet phldrT="[Texto]"/>
      <dgm:spPr/>
      <dgm:t>
        <a:bodyPr/>
        <a:lstStyle/>
        <a:p>
          <a:r>
            <a:rPr lang="es-ES" dirty="0"/>
            <a:t>Tendencias.</a:t>
          </a:r>
        </a:p>
      </dgm:t>
    </dgm:pt>
    <dgm:pt modelId="{277E2BA2-1709-4B4A-9576-E323AE700FB3}" type="parTrans" cxnId="{5DD1390F-1711-7F44-824A-54A6B4476907}">
      <dgm:prSet/>
      <dgm:spPr/>
      <dgm:t>
        <a:bodyPr/>
        <a:lstStyle/>
        <a:p>
          <a:endParaRPr lang="es-ES"/>
        </a:p>
      </dgm:t>
    </dgm:pt>
    <dgm:pt modelId="{58204170-F6BA-5A4C-859C-08C64CD3DD57}" type="sibTrans" cxnId="{5DD1390F-1711-7F44-824A-54A6B4476907}">
      <dgm:prSet/>
      <dgm:spPr/>
      <dgm:t>
        <a:bodyPr/>
        <a:lstStyle/>
        <a:p>
          <a:endParaRPr lang="es-ES"/>
        </a:p>
      </dgm:t>
    </dgm:pt>
    <dgm:pt modelId="{31C18EB0-D1B4-7F4B-A282-0C06399B05DA}">
      <dgm:prSet phldrT="[Texto]"/>
      <dgm:spPr/>
      <dgm:t>
        <a:bodyPr/>
        <a:lstStyle/>
        <a:p>
          <a:r>
            <a:rPr lang="es-ES" dirty="0"/>
            <a:t>Ejecución</a:t>
          </a:r>
        </a:p>
      </dgm:t>
    </dgm:pt>
    <dgm:pt modelId="{DA487D44-53BA-D044-BF32-B1389B1C2D43}" type="parTrans" cxnId="{BA3CAD48-0010-3745-BADE-79CA120FD54B}">
      <dgm:prSet/>
      <dgm:spPr/>
      <dgm:t>
        <a:bodyPr/>
        <a:lstStyle/>
        <a:p>
          <a:endParaRPr lang="es-ES"/>
        </a:p>
      </dgm:t>
    </dgm:pt>
    <dgm:pt modelId="{8C6EA573-D925-FA40-8953-994229A0AF3E}" type="sibTrans" cxnId="{BA3CAD48-0010-3745-BADE-79CA120FD54B}">
      <dgm:prSet/>
      <dgm:spPr/>
      <dgm:t>
        <a:bodyPr/>
        <a:lstStyle/>
        <a:p>
          <a:endParaRPr lang="es-ES"/>
        </a:p>
      </dgm:t>
    </dgm:pt>
    <dgm:pt modelId="{0AFC92BE-EC25-9049-9C99-5A192158B221}">
      <dgm:prSet phldrT="[Texto]"/>
      <dgm:spPr/>
      <dgm:t>
        <a:bodyPr/>
        <a:lstStyle/>
        <a:p>
          <a:r>
            <a:rPr lang="es-ES" dirty="0"/>
            <a:t>Medios.</a:t>
          </a:r>
        </a:p>
      </dgm:t>
    </dgm:pt>
    <dgm:pt modelId="{A2F166EC-67B6-E344-9666-ADA40CB5F86E}" type="parTrans" cxnId="{ED11693D-7DEF-0D49-AA76-FFE0C79C6704}">
      <dgm:prSet/>
      <dgm:spPr/>
      <dgm:t>
        <a:bodyPr/>
        <a:lstStyle/>
        <a:p>
          <a:endParaRPr lang="es-ES"/>
        </a:p>
      </dgm:t>
    </dgm:pt>
    <dgm:pt modelId="{EAC8B9E8-5F3E-A544-83B3-ED81F55B1241}" type="sibTrans" cxnId="{ED11693D-7DEF-0D49-AA76-FFE0C79C6704}">
      <dgm:prSet/>
      <dgm:spPr/>
      <dgm:t>
        <a:bodyPr/>
        <a:lstStyle/>
        <a:p>
          <a:endParaRPr lang="es-ES"/>
        </a:p>
      </dgm:t>
    </dgm:pt>
    <dgm:pt modelId="{064B0BEE-824A-7B42-BD15-A6398930A77F}">
      <dgm:prSet phldrT="[Texto]"/>
      <dgm:spPr/>
      <dgm:t>
        <a:bodyPr/>
        <a:lstStyle/>
        <a:p>
          <a:r>
            <a:rPr lang="es-ES" dirty="0"/>
            <a:t>Tiempo.</a:t>
          </a:r>
        </a:p>
      </dgm:t>
    </dgm:pt>
    <dgm:pt modelId="{A0674F22-4CC3-EC48-94EF-FEDD51718355}" type="parTrans" cxnId="{61AE5380-357C-7244-95DA-4410BF0ADA73}">
      <dgm:prSet/>
      <dgm:spPr/>
      <dgm:t>
        <a:bodyPr/>
        <a:lstStyle/>
        <a:p>
          <a:endParaRPr lang="es-ES"/>
        </a:p>
      </dgm:t>
    </dgm:pt>
    <dgm:pt modelId="{03D912B6-5F34-9043-8A9E-D6462E74CDAD}" type="sibTrans" cxnId="{61AE5380-357C-7244-95DA-4410BF0ADA73}">
      <dgm:prSet/>
      <dgm:spPr/>
      <dgm:t>
        <a:bodyPr/>
        <a:lstStyle/>
        <a:p>
          <a:endParaRPr lang="es-ES"/>
        </a:p>
      </dgm:t>
    </dgm:pt>
    <dgm:pt modelId="{9D666EC2-9753-8149-A14B-1629EAC51AFF}">
      <dgm:prSet phldrT="[Texto]"/>
      <dgm:spPr/>
      <dgm:t>
        <a:bodyPr/>
        <a:lstStyle/>
        <a:p>
          <a:r>
            <a:rPr lang="es-ES" dirty="0"/>
            <a:t>Control</a:t>
          </a:r>
        </a:p>
      </dgm:t>
    </dgm:pt>
    <dgm:pt modelId="{CBA0371D-BC65-8146-AC09-26A2A58C5B63}" type="parTrans" cxnId="{CACBEDA8-BE53-E447-9FD5-C7546FCC8F42}">
      <dgm:prSet/>
      <dgm:spPr/>
      <dgm:t>
        <a:bodyPr/>
        <a:lstStyle/>
        <a:p>
          <a:endParaRPr lang="es-ES"/>
        </a:p>
      </dgm:t>
    </dgm:pt>
    <dgm:pt modelId="{917D83A7-C6A5-EC4B-9BB6-1A984C1BE48C}" type="sibTrans" cxnId="{CACBEDA8-BE53-E447-9FD5-C7546FCC8F42}">
      <dgm:prSet/>
      <dgm:spPr/>
      <dgm:t>
        <a:bodyPr/>
        <a:lstStyle/>
        <a:p>
          <a:endParaRPr lang="es-ES"/>
        </a:p>
      </dgm:t>
    </dgm:pt>
    <dgm:pt modelId="{B146D6E6-70C5-7247-8434-837FCBD3A9AC}">
      <dgm:prSet/>
      <dgm:spPr/>
      <dgm:t>
        <a:bodyPr/>
        <a:lstStyle/>
        <a:p>
          <a:r>
            <a:rPr lang="es-ES" dirty="0"/>
            <a:t>Organización.</a:t>
          </a:r>
        </a:p>
      </dgm:t>
    </dgm:pt>
    <dgm:pt modelId="{FB3E0F70-0391-D749-81F1-1A35F9B3E240}" type="parTrans" cxnId="{94043133-704A-FF4A-9348-E14597135EA2}">
      <dgm:prSet/>
      <dgm:spPr/>
      <dgm:t>
        <a:bodyPr/>
        <a:lstStyle/>
        <a:p>
          <a:endParaRPr lang="es-ES"/>
        </a:p>
      </dgm:t>
    </dgm:pt>
    <dgm:pt modelId="{59A14983-1D70-824A-A46F-349C72036153}" type="sibTrans" cxnId="{94043133-704A-FF4A-9348-E14597135EA2}">
      <dgm:prSet/>
      <dgm:spPr/>
      <dgm:t>
        <a:bodyPr/>
        <a:lstStyle/>
        <a:p>
          <a:endParaRPr lang="es-ES"/>
        </a:p>
      </dgm:t>
    </dgm:pt>
    <dgm:pt modelId="{F41D7677-3D6B-E940-9D07-77E9687D5D0C}">
      <dgm:prSet/>
      <dgm:spPr/>
      <dgm:t>
        <a:bodyPr/>
        <a:lstStyle/>
        <a:p>
          <a:r>
            <a:rPr lang="es-ES" dirty="0"/>
            <a:t>Indicadores.</a:t>
          </a:r>
        </a:p>
      </dgm:t>
    </dgm:pt>
    <dgm:pt modelId="{68999993-986D-534F-830A-AE3EB3A45EAB}" type="parTrans" cxnId="{EBD90833-BEF3-1141-974F-6E3885C3F77F}">
      <dgm:prSet/>
      <dgm:spPr/>
      <dgm:t>
        <a:bodyPr/>
        <a:lstStyle/>
        <a:p>
          <a:endParaRPr lang="es-ES"/>
        </a:p>
      </dgm:t>
    </dgm:pt>
    <dgm:pt modelId="{6D3BD5D3-1C03-254A-B94D-771B355F1163}" type="sibTrans" cxnId="{EBD90833-BEF3-1141-974F-6E3885C3F77F}">
      <dgm:prSet/>
      <dgm:spPr/>
      <dgm:t>
        <a:bodyPr/>
        <a:lstStyle/>
        <a:p>
          <a:endParaRPr lang="es-ES"/>
        </a:p>
      </dgm:t>
    </dgm:pt>
    <dgm:pt modelId="{03219A22-425A-DF47-9B5C-B7CBBDFE66B5}">
      <dgm:prSet phldrT="[Texto]"/>
      <dgm:spPr/>
      <dgm:t>
        <a:bodyPr/>
        <a:lstStyle/>
        <a:p>
          <a:r>
            <a:rPr lang="es-ES" dirty="0"/>
            <a:t>Correcciones.</a:t>
          </a:r>
        </a:p>
      </dgm:t>
    </dgm:pt>
    <dgm:pt modelId="{1D794371-A49A-9A4C-BAB2-8487721CFBC4}" type="parTrans" cxnId="{1DFDF9B2-7735-8049-9FBC-01D80EC46D2C}">
      <dgm:prSet/>
      <dgm:spPr/>
      <dgm:t>
        <a:bodyPr/>
        <a:lstStyle/>
        <a:p>
          <a:endParaRPr lang="es-ES"/>
        </a:p>
      </dgm:t>
    </dgm:pt>
    <dgm:pt modelId="{78AE877F-C998-AB40-9ADE-DFA40CC36D34}" type="sibTrans" cxnId="{1DFDF9B2-7735-8049-9FBC-01D80EC46D2C}">
      <dgm:prSet/>
      <dgm:spPr/>
      <dgm:t>
        <a:bodyPr/>
        <a:lstStyle/>
        <a:p>
          <a:endParaRPr lang="es-ES"/>
        </a:p>
      </dgm:t>
    </dgm:pt>
    <dgm:pt modelId="{ABC97C88-6192-7E49-A993-A39484582A52}">
      <dgm:prSet phldrT="[Texto]"/>
      <dgm:spPr/>
      <dgm:t>
        <a:bodyPr/>
        <a:lstStyle/>
        <a:p>
          <a:r>
            <a:rPr lang="es-ES" dirty="0"/>
            <a:t>Diseño operación.</a:t>
          </a:r>
        </a:p>
      </dgm:t>
    </dgm:pt>
    <dgm:pt modelId="{6BF12D4A-3230-354E-BF1E-58B98FB976BF}" type="parTrans" cxnId="{BDAFF345-C55B-434A-A9E8-AC26D0F4725E}">
      <dgm:prSet/>
      <dgm:spPr/>
      <dgm:t>
        <a:bodyPr/>
        <a:lstStyle/>
        <a:p>
          <a:endParaRPr lang="es-ES"/>
        </a:p>
      </dgm:t>
    </dgm:pt>
    <dgm:pt modelId="{7117E398-D6D9-C64C-8BA8-0FBCF523AE93}" type="sibTrans" cxnId="{BDAFF345-C55B-434A-A9E8-AC26D0F4725E}">
      <dgm:prSet/>
      <dgm:spPr/>
      <dgm:t>
        <a:bodyPr/>
        <a:lstStyle/>
        <a:p>
          <a:endParaRPr lang="es-ES"/>
        </a:p>
      </dgm:t>
    </dgm:pt>
    <dgm:pt modelId="{D8FAE5A5-4760-E244-888C-2A81864658CE}" type="pres">
      <dgm:prSet presAssocID="{3906CB47-D4A7-634F-B214-9E388565835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5338B1-50DC-D348-817E-3D15840CDAE1}" type="pres">
      <dgm:prSet presAssocID="{3AB55E15-9949-674C-906A-D8E0CE1FF2D2}" presName="circle1" presStyleLbl="node1" presStyleIdx="0" presStyleCnt="3"/>
      <dgm:spPr/>
    </dgm:pt>
    <dgm:pt modelId="{2CC0BE3A-56EF-E948-9503-679A909CF97F}" type="pres">
      <dgm:prSet presAssocID="{3AB55E15-9949-674C-906A-D8E0CE1FF2D2}" presName="space" presStyleCnt="0"/>
      <dgm:spPr/>
    </dgm:pt>
    <dgm:pt modelId="{CA3ECDE8-567A-7B41-BF2A-BF7E5FB87127}" type="pres">
      <dgm:prSet presAssocID="{3AB55E15-9949-674C-906A-D8E0CE1FF2D2}" presName="rect1" presStyleLbl="alignAcc1" presStyleIdx="0" presStyleCnt="3" custLinFactNeighborY="-31973"/>
      <dgm:spPr/>
    </dgm:pt>
    <dgm:pt modelId="{5D3E0EFB-36DE-AB48-8288-F4D90B715088}" type="pres">
      <dgm:prSet presAssocID="{31C18EB0-D1B4-7F4B-A282-0C06399B05DA}" presName="vertSpace2" presStyleLbl="node1" presStyleIdx="0" presStyleCnt="3"/>
      <dgm:spPr/>
    </dgm:pt>
    <dgm:pt modelId="{62F95E0E-F77C-C147-8E4F-352235D486CF}" type="pres">
      <dgm:prSet presAssocID="{31C18EB0-D1B4-7F4B-A282-0C06399B05DA}" presName="circle2" presStyleLbl="node1" presStyleIdx="1" presStyleCnt="3"/>
      <dgm:spPr/>
    </dgm:pt>
    <dgm:pt modelId="{EBE73100-5EBE-9C4E-B7EE-37DDC5825D99}" type="pres">
      <dgm:prSet presAssocID="{31C18EB0-D1B4-7F4B-A282-0C06399B05DA}" presName="rect2" presStyleLbl="alignAcc1" presStyleIdx="1" presStyleCnt="3"/>
      <dgm:spPr/>
    </dgm:pt>
    <dgm:pt modelId="{3657E317-3B23-CD4D-A5DB-1FEFE14022E6}" type="pres">
      <dgm:prSet presAssocID="{9D666EC2-9753-8149-A14B-1629EAC51AFF}" presName="vertSpace3" presStyleLbl="node1" presStyleIdx="1" presStyleCnt="3"/>
      <dgm:spPr/>
    </dgm:pt>
    <dgm:pt modelId="{CF32FD34-FFB2-2549-8A89-493E34CDED01}" type="pres">
      <dgm:prSet presAssocID="{9D666EC2-9753-8149-A14B-1629EAC51AFF}" presName="circle3" presStyleLbl="node1" presStyleIdx="2" presStyleCnt="3"/>
      <dgm:spPr/>
    </dgm:pt>
    <dgm:pt modelId="{4750AD12-E6F8-E946-973F-0CE9F6D969BD}" type="pres">
      <dgm:prSet presAssocID="{9D666EC2-9753-8149-A14B-1629EAC51AFF}" presName="rect3" presStyleLbl="alignAcc1" presStyleIdx="2" presStyleCnt="3"/>
      <dgm:spPr/>
    </dgm:pt>
    <dgm:pt modelId="{E5C508B7-F216-E74F-9E69-C4793CD074A3}" type="pres">
      <dgm:prSet presAssocID="{3AB55E15-9949-674C-906A-D8E0CE1FF2D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55FF79F-8ACC-3C4D-AF6F-0BA1C7621F0F}" type="pres">
      <dgm:prSet presAssocID="{3AB55E15-9949-674C-906A-D8E0CE1FF2D2}" presName="rect1ChTx" presStyleLbl="alignAcc1" presStyleIdx="2" presStyleCnt="3">
        <dgm:presLayoutVars>
          <dgm:bulletEnabled val="1"/>
        </dgm:presLayoutVars>
      </dgm:prSet>
      <dgm:spPr/>
    </dgm:pt>
    <dgm:pt modelId="{1C5CD287-3579-3B4C-A446-C917F61F5178}" type="pres">
      <dgm:prSet presAssocID="{31C18EB0-D1B4-7F4B-A282-0C06399B05D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6E5FFDD-5FB3-884F-8D63-CADECF32ABC0}" type="pres">
      <dgm:prSet presAssocID="{31C18EB0-D1B4-7F4B-A282-0C06399B05DA}" presName="rect2ChTx" presStyleLbl="alignAcc1" presStyleIdx="2" presStyleCnt="3">
        <dgm:presLayoutVars>
          <dgm:bulletEnabled val="1"/>
        </dgm:presLayoutVars>
      </dgm:prSet>
      <dgm:spPr/>
    </dgm:pt>
    <dgm:pt modelId="{EB0CF9EF-3990-7346-9AF0-34FCB4948670}" type="pres">
      <dgm:prSet presAssocID="{9D666EC2-9753-8149-A14B-1629EAC51AF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599DE5A-3624-6943-A226-938EFE30C497}" type="pres">
      <dgm:prSet presAssocID="{9D666EC2-9753-8149-A14B-1629EAC51AF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7A7C100-A587-43CE-95A5-881F2FED8C83}" type="presOf" srcId="{0AFC92BE-EC25-9049-9C99-5A192158B221}" destId="{B6E5FFDD-5FB3-884F-8D63-CADECF32ABC0}" srcOrd="0" destOrd="0" presId="urn:microsoft.com/office/officeart/2005/8/layout/target3"/>
    <dgm:cxn modelId="{5DD1390F-1711-7F44-824A-54A6B4476907}" srcId="{3AB55E15-9949-674C-906A-D8E0CE1FF2D2}" destId="{51CDE42F-4400-A647-A65B-ACC816E3F02A}" srcOrd="1" destOrd="0" parTransId="{277E2BA2-1709-4B4A-9576-E323AE700FB3}" sibTransId="{58204170-F6BA-5A4C-859C-08C64CD3DD57}"/>
    <dgm:cxn modelId="{56A52016-F960-E14F-AA53-278B1ACB52AE}" srcId="{3AB55E15-9949-674C-906A-D8E0CE1FF2D2}" destId="{A393A629-CD27-2D42-B35E-33B6A3458D38}" srcOrd="0" destOrd="0" parTransId="{F3B78D8A-FBFB-4344-ABA7-4FE12F4BB4BA}" sibTransId="{9A91EF28-458D-EA44-A4A9-ED0A4D784C42}"/>
    <dgm:cxn modelId="{A5D50D18-A363-43F0-8CA3-B19146ED5F4C}" type="presOf" srcId="{F41D7677-3D6B-E940-9D07-77E9687D5D0C}" destId="{7599DE5A-3624-6943-A226-938EFE30C497}" srcOrd="0" destOrd="1" presId="urn:microsoft.com/office/officeart/2005/8/layout/target3"/>
    <dgm:cxn modelId="{37434B24-D548-4915-9375-591B08CB8F83}" type="presOf" srcId="{03219A22-425A-DF47-9B5C-B7CBBDFE66B5}" destId="{B6E5FFDD-5FB3-884F-8D63-CADECF32ABC0}" srcOrd="0" destOrd="2" presId="urn:microsoft.com/office/officeart/2005/8/layout/target3"/>
    <dgm:cxn modelId="{EBD90833-BEF3-1141-974F-6E3885C3F77F}" srcId="{9D666EC2-9753-8149-A14B-1629EAC51AFF}" destId="{F41D7677-3D6B-E940-9D07-77E9687D5D0C}" srcOrd="1" destOrd="0" parTransId="{68999993-986D-534F-830A-AE3EB3A45EAB}" sibTransId="{6D3BD5D3-1C03-254A-B94D-771B355F1163}"/>
    <dgm:cxn modelId="{94043133-704A-FF4A-9348-E14597135EA2}" srcId="{9D666EC2-9753-8149-A14B-1629EAC51AFF}" destId="{B146D6E6-70C5-7247-8434-837FCBD3A9AC}" srcOrd="0" destOrd="0" parTransId="{FB3E0F70-0391-D749-81F1-1A35F9B3E240}" sibTransId="{59A14983-1D70-824A-A46F-349C72036153}"/>
    <dgm:cxn modelId="{ED11693D-7DEF-0D49-AA76-FFE0C79C6704}" srcId="{31C18EB0-D1B4-7F4B-A282-0C06399B05DA}" destId="{0AFC92BE-EC25-9049-9C99-5A192158B221}" srcOrd="0" destOrd="0" parTransId="{A2F166EC-67B6-E344-9666-ADA40CB5F86E}" sibTransId="{EAC8B9E8-5F3E-A544-83B3-ED81F55B1241}"/>
    <dgm:cxn modelId="{DDD7383F-2F68-4A4F-9BE2-41037843F4CA}" type="presOf" srcId="{3906CB47-D4A7-634F-B214-9E388565835E}" destId="{D8FAE5A5-4760-E244-888C-2A81864658CE}" srcOrd="0" destOrd="0" presId="urn:microsoft.com/office/officeart/2005/8/layout/target3"/>
    <dgm:cxn modelId="{68A21962-1806-459D-834E-15307791CA74}" type="presOf" srcId="{ABC97C88-6192-7E49-A993-A39484582A52}" destId="{B55FF79F-8ACC-3C4D-AF6F-0BA1C7621F0F}" srcOrd="0" destOrd="2" presId="urn:microsoft.com/office/officeart/2005/8/layout/target3"/>
    <dgm:cxn modelId="{BDAFF345-C55B-434A-A9E8-AC26D0F4725E}" srcId="{3AB55E15-9949-674C-906A-D8E0CE1FF2D2}" destId="{ABC97C88-6192-7E49-A993-A39484582A52}" srcOrd="2" destOrd="0" parTransId="{6BF12D4A-3230-354E-BF1E-58B98FB976BF}" sibTransId="{7117E398-D6D9-C64C-8BA8-0FBCF523AE93}"/>
    <dgm:cxn modelId="{65A30F68-AC4F-4CD5-9A1C-33C9C442B5C2}" type="presOf" srcId="{064B0BEE-824A-7B42-BD15-A6398930A77F}" destId="{B6E5FFDD-5FB3-884F-8D63-CADECF32ABC0}" srcOrd="0" destOrd="1" presId="urn:microsoft.com/office/officeart/2005/8/layout/target3"/>
    <dgm:cxn modelId="{70953348-2C8E-4408-BF9A-7992957524D3}" type="presOf" srcId="{31C18EB0-D1B4-7F4B-A282-0C06399B05DA}" destId="{EBE73100-5EBE-9C4E-B7EE-37DDC5825D99}" srcOrd="0" destOrd="0" presId="urn:microsoft.com/office/officeart/2005/8/layout/target3"/>
    <dgm:cxn modelId="{BA3CAD48-0010-3745-BADE-79CA120FD54B}" srcId="{3906CB47-D4A7-634F-B214-9E388565835E}" destId="{31C18EB0-D1B4-7F4B-A282-0C06399B05DA}" srcOrd="1" destOrd="0" parTransId="{DA487D44-53BA-D044-BF32-B1389B1C2D43}" sibTransId="{8C6EA573-D925-FA40-8953-994229A0AF3E}"/>
    <dgm:cxn modelId="{DF091C4D-B78A-4076-A5C3-A64656822C1A}" type="presOf" srcId="{B146D6E6-70C5-7247-8434-837FCBD3A9AC}" destId="{7599DE5A-3624-6943-A226-938EFE30C497}" srcOrd="0" destOrd="0" presId="urn:microsoft.com/office/officeart/2005/8/layout/target3"/>
    <dgm:cxn modelId="{61AE5380-357C-7244-95DA-4410BF0ADA73}" srcId="{31C18EB0-D1B4-7F4B-A282-0C06399B05DA}" destId="{064B0BEE-824A-7B42-BD15-A6398930A77F}" srcOrd="1" destOrd="0" parTransId="{A0674F22-4CC3-EC48-94EF-FEDD51718355}" sibTransId="{03D912B6-5F34-9043-8A9E-D6462E74CDAD}"/>
    <dgm:cxn modelId="{AF4DB887-F6E4-0F48-B9F5-B7E2C6F9A2DF}" srcId="{3906CB47-D4A7-634F-B214-9E388565835E}" destId="{3AB55E15-9949-674C-906A-D8E0CE1FF2D2}" srcOrd="0" destOrd="0" parTransId="{D2BEA6EA-C1B5-9F48-9E57-7E6EE4DEC597}" sibTransId="{64201E5B-7BBB-0549-9B57-8DBA0BED4478}"/>
    <dgm:cxn modelId="{5781099A-7C24-4CF3-9BC9-598636024E02}" type="presOf" srcId="{9D666EC2-9753-8149-A14B-1629EAC51AFF}" destId="{EB0CF9EF-3990-7346-9AF0-34FCB4948670}" srcOrd="1" destOrd="0" presId="urn:microsoft.com/office/officeart/2005/8/layout/target3"/>
    <dgm:cxn modelId="{0118E7A8-FA2F-4683-8466-D82E72E1BC49}" type="presOf" srcId="{3AB55E15-9949-674C-906A-D8E0CE1FF2D2}" destId="{CA3ECDE8-567A-7B41-BF2A-BF7E5FB87127}" srcOrd="0" destOrd="0" presId="urn:microsoft.com/office/officeart/2005/8/layout/target3"/>
    <dgm:cxn modelId="{CACBEDA8-BE53-E447-9FD5-C7546FCC8F42}" srcId="{3906CB47-D4A7-634F-B214-9E388565835E}" destId="{9D666EC2-9753-8149-A14B-1629EAC51AFF}" srcOrd="2" destOrd="0" parTransId="{CBA0371D-BC65-8146-AC09-26A2A58C5B63}" sibTransId="{917D83A7-C6A5-EC4B-9BB6-1A984C1BE48C}"/>
    <dgm:cxn modelId="{5A179EB2-E29D-49B9-96CA-6A76CF2DB46B}" type="presOf" srcId="{A393A629-CD27-2D42-B35E-33B6A3458D38}" destId="{B55FF79F-8ACC-3C4D-AF6F-0BA1C7621F0F}" srcOrd="0" destOrd="0" presId="urn:microsoft.com/office/officeart/2005/8/layout/target3"/>
    <dgm:cxn modelId="{1DFDF9B2-7735-8049-9FBC-01D80EC46D2C}" srcId="{31C18EB0-D1B4-7F4B-A282-0C06399B05DA}" destId="{03219A22-425A-DF47-9B5C-B7CBBDFE66B5}" srcOrd="2" destOrd="0" parTransId="{1D794371-A49A-9A4C-BAB2-8487721CFBC4}" sibTransId="{78AE877F-C998-AB40-9ADE-DFA40CC36D34}"/>
    <dgm:cxn modelId="{1CC868B9-CA1A-4038-ABA8-B511BB0D6EE5}" type="presOf" srcId="{9D666EC2-9753-8149-A14B-1629EAC51AFF}" destId="{4750AD12-E6F8-E946-973F-0CE9F6D969BD}" srcOrd="0" destOrd="0" presId="urn:microsoft.com/office/officeart/2005/8/layout/target3"/>
    <dgm:cxn modelId="{8CE487BD-FE6D-4122-A52B-E1650CEC375C}" type="presOf" srcId="{3AB55E15-9949-674C-906A-D8E0CE1FF2D2}" destId="{E5C508B7-F216-E74F-9E69-C4793CD074A3}" srcOrd="1" destOrd="0" presId="urn:microsoft.com/office/officeart/2005/8/layout/target3"/>
    <dgm:cxn modelId="{03C9B4D7-5875-4BB2-9C75-92AE6EB593B5}" type="presOf" srcId="{51CDE42F-4400-A647-A65B-ACC816E3F02A}" destId="{B55FF79F-8ACC-3C4D-AF6F-0BA1C7621F0F}" srcOrd="0" destOrd="1" presId="urn:microsoft.com/office/officeart/2005/8/layout/target3"/>
    <dgm:cxn modelId="{59EA98DB-F8E5-48E3-8FFE-F8E5576A599E}" type="presOf" srcId="{31C18EB0-D1B4-7F4B-A282-0C06399B05DA}" destId="{1C5CD287-3579-3B4C-A446-C917F61F5178}" srcOrd="1" destOrd="0" presId="urn:microsoft.com/office/officeart/2005/8/layout/target3"/>
    <dgm:cxn modelId="{2D29C246-DDE3-44C2-9E8A-04C0B7927EF7}" type="presParOf" srcId="{D8FAE5A5-4760-E244-888C-2A81864658CE}" destId="{605338B1-50DC-D348-817E-3D15840CDAE1}" srcOrd="0" destOrd="0" presId="urn:microsoft.com/office/officeart/2005/8/layout/target3"/>
    <dgm:cxn modelId="{40ED6665-479D-4480-A6DC-076BF6DEBD5E}" type="presParOf" srcId="{D8FAE5A5-4760-E244-888C-2A81864658CE}" destId="{2CC0BE3A-56EF-E948-9503-679A909CF97F}" srcOrd="1" destOrd="0" presId="urn:microsoft.com/office/officeart/2005/8/layout/target3"/>
    <dgm:cxn modelId="{63B41A95-77C7-443D-958B-4B97DB0017AF}" type="presParOf" srcId="{D8FAE5A5-4760-E244-888C-2A81864658CE}" destId="{CA3ECDE8-567A-7B41-BF2A-BF7E5FB87127}" srcOrd="2" destOrd="0" presId="urn:microsoft.com/office/officeart/2005/8/layout/target3"/>
    <dgm:cxn modelId="{6875B7F5-A6CC-4BB3-A334-4041D3C6FA25}" type="presParOf" srcId="{D8FAE5A5-4760-E244-888C-2A81864658CE}" destId="{5D3E0EFB-36DE-AB48-8288-F4D90B715088}" srcOrd="3" destOrd="0" presId="urn:microsoft.com/office/officeart/2005/8/layout/target3"/>
    <dgm:cxn modelId="{01C913BA-6238-40DA-A00E-3C3E2B30AC58}" type="presParOf" srcId="{D8FAE5A5-4760-E244-888C-2A81864658CE}" destId="{62F95E0E-F77C-C147-8E4F-352235D486CF}" srcOrd="4" destOrd="0" presId="urn:microsoft.com/office/officeart/2005/8/layout/target3"/>
    <dgm:cxn modelId="{BAA66553-960C-4F06-A2C2-FE7E2DFE0240}" type="presParOf" srcId="{D8FAE5A5-4760-E244-888C-2A81864658CE}" destId="{EBE73100-5EBE-9C4E-B7EE-37DDC5825D99}" srcOrd="5" destOrd="0" presId="urn:microsoft.com/office/officeart/2005/8/layout/target3"/>
    <dgm:cxn modelId="{313EFFC7-9FB8-4CB7-8770-9626D1CDDDD9}" type="presParOf" srcId="{D8FAE5A5-4760-E244-888C-2A81864658CE}" destId="{3657E317-3B23-CD4D-A5DB-1FEFE14022E6}" srcOrd="6" destOrd="0" presId="urn:microsoft.com/office/officeart/2005/8/layout/target3"/>
    <dgm:cxn modelId="{C7DA7401-BE2E-42A5-A26E-3C1C23A1B5B4}" type="presParOf" srcId="{D8FAE5A5-4760-E244-888C-2A81864658CE}" destId="{CF32FD34-FFB2-2549-8A89-493E34CDED01}" srcOrd="7" destOrd="0" presId="urn:microsoft.com/office/officeart/2005/8/layout/target3"/>
    <dgm:cxn modelId="{4864448D-6374-4AA6-9676-44611FF27B3B}" type="presParOf" srcId="{D8FAE5A5-4760-E244-888C-2A81864658CE}" destId="{4750AD12-E6F8-E946-973F-0CE9F6D969BD}" srcOrd="8" destOrd="0" presId="urn:microsoft.com/office/officeart/2005/8/layout/target3"/>
    <dgm:cxn modelId="{59BA08B2-20D0-44F0-8376-1A75FBBA0098}" type="presParOf" srcId="{D8FAE5A5-4760-E244-888C-2A81864658CE}" destId="{E5C508B7-F216-E74F-9E69-C4793CD074A3}" srcOrd="9" destOrd="0" presId="urn:microsoft.com/office/officeart/2005/8/layout/target3"/>
    <dgm:cxn modelId="{7C645880-A375-460D-AC37-260E23D07154}" type="presParOf" srcId="{D8FAE5A5-4760-E244-888C-2A81864658CE}" destId="{B55FF79F-8ACC-3C4D-AF6F-0BA1C7621F0F}" srcOrd="10" destOrd="0" presId="urn:microsoft.com/office/officeart/2005/8/layout/target3"/>
    <dgm:cxn modelId="{06BC9391-560D-45B0-966D-9B616DC129D7}" type="presParOf" srcId="{D8FAE5A5-4760-E244-888C-2A81864658CE}" destId="{1C5CD287-3579-3B4C-A446-C917F61F5178}" srcOrd="11" destOrd="0" presId="urn:microsoft.com/office/officeart/2005/8/layout/target3"/>
    <dgm:cxn modelId="{1F16A47A-1CB1-4070-BFA0-3C8B538C1677}" type="presParOf" srcId="{D8FAE5A5-4760-E244-888C-2A81864658CE}" destId="{B6E5FFDD-5FB3-884F-8D63-CADECF32ABC0}" srcOrd="12" destOrd="0" presId="urn:microsoft.com/office/officeart/2005/8/layout/target3"/>
    <dgm:cxn modelId="{289087B8-FECC-48C2-9A90-E988C3D5BE9C}" type="presParOf" srcId="{D8FAE5A5-4760-E244-888C-2A81864658CE}" destId="{EB0CF9EF-3990-7346-9AF0-34FCB4948670}" srcOrd="13" destOrd="0" presId="urn:microsoft.com/office/officeart/2005/8/layout/target3"/>
    <dgm:cxn modelId="{B6B9700F-0F0D-421A-BC27-92F6AD717050}" type="presParOf" srcId="{D8FAE5A5-4760-E244-888C-2A81864658CE}" destId="{7599DE5A-3624-6943-A226-938EFE30C49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338B1-50DC-D348-817E-3D15840CDAE1}">
      <dsp:nvSpPr>
        <dsp:cNvPr id="0" name=""/>
        <dsp:cNvSpPr/>
      </dsp:nvSpPr>
      <dsp:spPr>
        <a:xfrm>
          <a:off x="0" y="0"/>
          <a:ext cx="3817221" cy="3817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ECDE8-567A-7B41-BF2A-BF7E5FB87127}">
      <dsp:nvSpPr>
        <dsp:cNvPr id="0" name=""/>
        <dsp:cNvSpPr/>
      </dsp:nvSpPr>
      <dsp:spPr>
        <a:xfrm>
          <a:off x="1908610" y="0"/>
          <a:ext cx="7501719" cy="3817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Planificación</a:t>
          </a:r>
        </a:p>
      </dsp:txBody>
      <dsp:txXfrm>
        <a:off x="1908610" y="0"/>
        <a:ext cx="3750859" cy="1145168"/>
      </dsp:txXfrm>
    </dsp:sp>
    <dsp:sp modelId="{62F95E0E-F77C-C147-8E4F-352235D486CF}">
      <dsp:nvSpPr>
        <dsp:cNvPr id="0" name=""/>
        <dsp:cNvSpPr/>
      </dsp:nvSpPr>
      <dsp:spPr>
        <a:xfrm>
          <a:off x="668014" y="1145168"/>
          <a:ext cx="2481191" cy="24811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73100-5EBE-9C4E-B7EE-37DDC5825D99}">
      <dsp:nvSpPr>
        <dsp:cNvPr id="0" name=""/>
        <dsp:cNvSpPr/>
      </dsp:nvSpPr>
      <dsp:spPr>
        <a:xfrm>
          <a:off x="1908610" y="1145168"/>
          <a:ext cx="7501719" cy="24811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Ejecución</a:t>
          </a:r>
        </a:p>
      </dsp:txBody>
      <dsp:txXfrm>
        <a:off x="1908610" y="1145168"/>
        <a:ext cx="3750859" cy="1145164"/>
      </dsp:txXfrm>
    </dsp:sp>
    <dsp:sp modelId="{CF32FD34-FFB2-2549-8A89-493E34CDED01}">
      <dsp:nvSpPr>
        <dsp:cNvPr id="0" name=""/>
        <dsp:cNvSpPr/>
      </dsp:nvSpPr>
      <dsp:spPr>
        <a:xfrm>
          <a:off x="1336027" y="2290333"/>
          <a:ext cx="1145165" cy="11451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0AD12-E6F8-E946-973F-0CE9F6D969BD}">
      <dsp:nvSpPr>
        <dsp:cNvPr id="0" name=""/>
        <dsp:cNvSpPr/>
      </dsp:nvSpPr>
      <dsp:spPr>
        <a:xfrm>
          <a:off x="1908610" y="2290333"/>
          <a:ext cx="7501719" cy="1145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Control</a:t>
          </a:r>
        </a:p>
      </dsp:txBody>
      <dsp:txXfrm>
        <a:off x="1908610" y="2290333"/>
        <a:ext cx="3750859" cy="1145165"/>
      </dsp:txXfrm>
    </dsp:sp>
    <dsp:sp modelId="{B55FF79F-8ACC-3C4D-AF6F-0BA1C7621F0F}">
      <dsp:nvSpPr>
        <dsp:cNvPr id="0" name=""/>
        <dsp:cNvSpPr/>
      </dsp:nvSpPr>
      <dsp:spPr>
        <a:xfrm>
          <a:off x="5659470" y="0"/>
          <a:ext cx="3750859" cy="11451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Disponibilidad.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Tendencias.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Diseño operación.</a:t>
          </a:r>
        </a:p>
      </dsp:txBody>
      <dsp:txXfrm>
        <a:off x="5659470" y="0"/>
        <a:ext cx="3750859" cy="1145168"/>
      </dsp:txXfrm>
    </dsp:sp>
    <dsp:sp modelId="{B6E5FFDD-5FB3-884F-8D63-CADECF32ABC0}">
      <dsp:nvSpPr>
        <dsp:cNvPr id="0" name=""/>
        <dsp:cNvSpPr/>
      </dsp:nvSpPr>
      <dsp:spPr>
        <a:xfrm>
          <a:off x="5659470" y="1145168"/>
          <a:ext cx="3750859" cy="1145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Medios.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Tiempo.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Correcciones.</a:t>
          </a:r>
        </a:p>
      </dsp:txBody>
      <dsp:txXfrm>
        <a:off x="5659470" y="1145168"/>
        <a:ext cx="3750859" cy="1145164"/>
      </dsp:txXfrm>
    </dsp:sp>
    <dsp:sp modelId="{7599DE5A-3624-6943-A226-938EFE30C497}">
      <dsp:nvSpPr>
        <dsp:cNvPr id="0" name=""/>
        <dsp:cNvSpPr/>
      </dsp:nvSpPr>
      <dsp:spPr>
        <a:xfrm>
          <a:off x="5659470" y="2290333"/>
          <a:ext cx="3750859" cy="11451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Organización.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Indicadores.</a:t>
          </a:r>
        </a:p>
      </dsp:txBody>
      <dsp:txXfrm>
        <a:off x="5659470" y="2290333"/>
        <a:ext cx="3750859" cy="114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850F-D10E-4434-BDC2-1F6210757441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687C-E83F-4B7B-8186-6D2FDE82A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48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123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Llevamos</a:t>
            </a:r>
            <a:r>
              <a:rPr lang="es-ES" baseline="0"/>
              <a:t> 3 años estudiando el mercado, no sólo para dimensionar la oportunidad (poca gente no estaría de acuerdo en que antes o después, será una oportunidad), sino para estar seguros de cuál era el mejor momento para invertir en desarrollar esta categoría.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06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En resumen estos son los motivades</a:t>
            </a:r>
            <a:r>
              <a:rPr lang="es-ES_tradnl" baseline="0"/>
              <a:t> de compra: (1) Medio ambiente es el más marginal (2) Sin químicos es omnipresente, es la definición de la categoría y despues el Sabor y Salud que son los dos que hemos visto. Pero más interesante que los drives es ver los frenos al consumo: qué provoco que en España esta categoría sólo sea del 0.5%?</a:t>
            </a: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5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30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4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4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Llevamos</a:t>
            </a:r>
            <a:r>
              <a:rPr lang="es-ES" baseline="0"/>
              <a:t> 3 años estudiando el mercado, no sólo para dimensionar la oportunidad (poca gente no estaría de acuerdo en que antes o después, será una oportunidad), sino para estar seguros de cuál era el mejor momento para invertir en desarrollar esta categoría.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6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 err="1"/>
              <a:t>Dónde</a:t>
            </a:r>
            <a:r>
              <a:rPr lang="ca-ES" altLang="es-ES" dirty="0"/>
              <a:t> està</a:t>
            </a:r>
            <a:r>
              <a:rPr lang="ca-ES" altLang="es-ES" baseline="0" dirty="0"/>
              <a:t> la </a:t>
            </a:r>
            <a:r>
              <a:rPr lang="ca-ES" altLang="es-ES" baseline="0" dirty="0" err="1"/>
              <a:t>oportunidad</a:t>
            </a:r>
            <a:r>
              <a:rPr lang="ca-ES" altLang="es-ES" baseline="0" dirty="0"/>
              <a:t>?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27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 err="1"/>
              <a:t>Dónde</a:t>
            </a:r>
            <a:r>
              <a:rPr lang="ca-ES" altLang="es-ES" dirty="0"/>
              <a:t> està</a:t>
            </a:r>
            <a:r>
              <a:rPr lang="ca-ES" altLang="es-ES" baseline="0" dirty="0"/>
              <a:t> la </a:t>
            </a:r>
            <a:r>
              <a:rPr lang="ca-ES" altLang="es-ES" baseline="0" dirty="0" err="1"/>
              <a:t>oportunidad</a:t>
            </a:r>
            <a:r>
              <a:rPr lang="ca-ES" altLang="es-ES" baseline="0" dirty="0"/>
              <a:t>?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 err="1"/>
              <a:t>Dónde</a:t>
            </a:r>
            <a:r>
              <a:rPr lang="ca-ES" altLang="es-ES" dirty="0"/>
              <a:t> està</a:t>
            </a:r>
            <a:r>
              <a:rPr lang="ca-ES" altLang="es-ES" baseline="0" dirty="0"/>
              <a:t> la </a:t>
            </a:r>
            <a:r>
              <a:rPr lang="ca-ES" altLang="es-ES" baseline="0" dirty="0" err="1"/>
              <a:t>oportunidad</a:t>
            </a:r>
            <a:r>
              <a:rPr lang="ca-ES" altLang="es-ES" baseline="0" dirty="0"/>
              <a:t>?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/>
              <a:t>La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gente</a:t>
            </a:r>
            <a:r>
              <a:rPr lang="ca-ES" altLang="es-ES" baseline="0" dirty="0"/>
              <a:t> se queda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con </a:t>
            </a:r>
            <a:r>
              <a:rPr lang="ca-ES" altLang="es-ES" baseline="0" dirty="0" err="1"/>
              <a:t>historias</a:t>
            </a:r>
            <a:r>
              <a:rPr lang="ca-ES" altLang="es-ES" baseline="0" dirty="0"/>
              <a:t> y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de este tipo que no las </a:t>
            </a:r>
            <a:r>
              <a:rPr lang="ca-ES" altLang="es-ES" baseline="0" dirty="0" err="1"/>
              <a:t>cuestiones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más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técnicas</a:t>
            </a:r>
            <a:r>
              <a:rPr lang="ca-ES" altLang="es-ES" baseline="0" dirty="0"/>
              <a:t> del </a:t>
            </a:r>
            <a:r>
              <a:rPr lang="ca-ES" altLang="es-ES" baseline="0" dirty="0" err="1"/>
              <a:t>slide</a:t>
            </a:r>
            <a:r>
              <a:rPr lang="ca-ES" altLang="es-ES" baseline="0" dirty="0"/>
              <a:t> anterior. No </a:t>
            </a:r>
            <a:r>
              <a:rPr lang="ca-ES" altLang="es-ES" baseline="0" dirty="0" err="1"/>
              <a:t>todos</a:t>
            </a:r>
            <a:r>
              <a:rPr lang="ca-ES" altLang="es-ES" baseline="0" dirty="0"/>
              <a:t> los </a:t>
            </a:r>
            <a:r>
              <a:rPr lang="ca-ES" altLang="es-ES" baseline="0" dirty="0" err="1"/>
              <a:t>ejemplos</a:t>
            </a:r>
            <a:r>
              <a:rPr lang="ca-ES" altLang="es-ES" baseline="0" dirty="0"/>
              <a:t> son </a:t>
            </a:r>
            <a:r>
              <a:rPr lang="ca-ES" altLang="es-ES" baseline="0" dirty="0" err="1"/>
              <a:t>exclusivos</a:t>
            </a:r>
            <a:r>
              <a:rPr lang="ca-ES" altLang="es-ES" baseline="0" dirty="0"/>
              <a:t> de la </a:t>
            </a:r>
            <a:r>
              <a:rPr lang="ca-ES" altLang="es-ES" baseline="0" dirty="0" err="1"/>
              <a:t>Biodinámica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sino</a:t>
            </a:r>
            <a:r>
              <a:rPr lang="ca-ES" altLang="es-ES" baseline="0" dirty="0"/>
              <a:t> generales de la agricultura </a:t>
            </a:r>
            <a:r>
              <a:rPr lang="ca-ES" altLang="es-ES" baseline="0" dirty="0" err="1"/>
              <a:t>ecológica</a:t>
            </a:r>
            <a:r>
              <a:rPr lang="ca-ES" altLang="es-ES" baseline="0" dirty="0"/>
              <a:t> </a:t>
            </a:r>
            <a:r>
              <a:rPr lang="ca-ES" altLang="es-ES" baseline="0" dirty="0" err="1"/>
              <a:t>pero</a:t>
            </a:r>
            <a:r>
              <a:rPr lang="ca-ES" altLang="es-ES" baseline="0" dirty="0"/>
              <a:t> no </a:t>
            </a:r>
            <a:r>
              <a:rPr lang="ca-ES" altLang="es-ES" baseline="0" dirty="0" err="1"/>
              <a:t>pasa</a:t>
            </a:r>
            <a:r>
              <a:rPr lang="ca-ES" altLang="es-ES" baseline="0" dirty="0"/>
              <a:t> nada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dirty="0" err="1"/>
              <a:t>Dónde</a:t>
            </a:r>
            <a:r>
              <a:rPr lang="ca-ES" altLang="es-ES" dirty="0"/>
              <a:t> està</a:t>
            </a:r>
            <a:r>
              <a:rPr lang="ca-ES" altLang="es-ES" baseline="0" dirty="0"/>
              <a:t> la </a:t>
            </a:r>
            <a:r>
              <a:rPr lang="ca-ES" altLang="es-ES" baseline="0" dirty="0" err="1"/>
              <a:t>oportunidad</a:t>
            </a:r>
            <a:r>
              <a:rPr lang="ca-ES" altLang="es-ES" baseline="0" dirty="0"/>
              <a:t>?</a:t>
            </a:r>
            <a:endParaRPr lang="ca-ES" alt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687C-E83F-4B7B-8186-6D2FDE82A519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2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60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67171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07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48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19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70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55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54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97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85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910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0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1859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62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23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004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32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849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65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504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843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35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4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31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572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33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80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994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23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608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9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47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15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81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210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844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988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3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44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72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43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01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4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26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920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305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6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4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5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1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2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070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4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79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1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3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82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8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18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32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2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82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2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1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71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86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78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3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16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2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8860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25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84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2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11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86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40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84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4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8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679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9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00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18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6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18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47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1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839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1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28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33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3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51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6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6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1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07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817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40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51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6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61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12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05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5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515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84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1092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50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9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1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4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176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26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934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179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2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09" indent="0" algn="ctr">
              <a:buNone/>
              <a:defRPr sz="2200"/>
            </a:lvl2pPr>
            <a:lvl3pPr marL="1007819" indent="0" algn="ctr">
              <a:buNone/>
              <a:defRPr sz="1900"/>
            </a:lvl3pPr>
            <a:lvl4pPr marL="1511728" indent="0" algn="ctr">
              <a:buNone/>
              <a:defRPr sz="1700"/>
            </a:lvl4pPr>
            <a:lvl5pPr marL="2015636" indent="0" algn="ctr">
              <a:buNone/>
              <a:defRPr sz="1700"/>
            </a:lvl5pPr>
            <a:lvl6pPr marL="2519547" indent="0" algn="ctr">
              <a:buNone/>
              <a:defRPr sz="1700"/>
            </a:lvl6pPr>
            <a:lvl7pPr marL="3023455" indent="0" algn="ctr">
              <a:buNone/>
              <a:defRPr sz="1700"/>
            </a:lvl7pPr>
            <a:lvl8pPr marL="3527365" indent="0" algn="ctr">
              <a:buNone/>
              <a:defRPr sz="1700"/>
            </a:lvl8pPr>
            <a:lvl9pPr marL="4031274" indent="0" algn="ctr">
              <a:buNone/>
              <a:defRPr sz="17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2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0494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95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1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5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95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3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7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31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45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41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3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09" indent="0">
              <a:buNone/>
              <a:defRPr sz="2200" b="1"/>
            </a:lvl2pPr>
            <a:lvl3pPr marL="1007819" indent="0">
              <a:buNone/>
              <a:defRPr sz="1900" b="1"/>
            </a:lvl3pPr>
            <a:lvl4pPr marL="1511728" indent="0">
              <a:buNone/>
              <a:defRPr sz="1700" b="1"/>
            </a:lvl4pPr>
            <a:lvl5pPr marL="2015636" indent="0">
              <a:buNone/>
              <a:defRPr sz="1700" b="1"/>
            </a:lvl5pPr>
            <a:lvl6pPr marL="2519547" indent="0">
              <a:buNone/>
              <a:defRPr sz="1700" b="1"/>
            </a:lvl6pPr>
            <a:lvl7pPr marL="3023455" indent="0">
              <a:buNone/>
              <a:defRPr sz="1700" b="1"/>
            </a:lvl7pPr>
            <a:lvl8pPr marL="3527365" indent="0">
              <a:buNone/>
              <a:defRPr sz="1700" b="1"/>
            </a:lvl8pPr>
            <a:lvl9pPr marL="4031274" indent="0">
              <a:buNone/>
              <a:defRPr sz="17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669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75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6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269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09" indent="0">
              <a:buNone/>
              <a:defRPr sz="3100"/>
            </a:lvl2pPr>
            <a:lvl3pPr marL="1007819" indent="0">
              <a:buNone/>
              <a:defRPr sz="2600"/>
            </a:lvl3pPr>
            <a:lvl4pPr marL="1511728" indent="0">
              <a:buNone/>
              <a:defRPr sz="2200"/>
            </a:lvl4pPr>
            <a:lvl5pPr marL="2015636" indent="0">
              <a:buNone/>
              <a:defRPr sz="2200"/>
            </a:lvl5pPr>
            <a:lvl6pPr marL="2519547" indent="0">
              <a:buNone/>
              <a:defRPr sz="2200"/>
            </a:lvl6pPr>
            <a:lvl7pPr marL="3023455" indent="0">
              <a:buNone/>
              <a:defRPr sz="2200"/>
            </a:lvl7pPr>
            <a:lvl8pPr marL="3527365" indent="0">
              <a:buNone/>
              <a:defRPr sz="2200"/>
            </a:lvl8pPr>
            <a:lvl9pPr marL="4031274" indent="0">
              <a:buNone/>
              <a:defRPr sz="22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00"/>
            </a:lvl1pPr>
            <a:lvl2pPr marL="503909" indent="0">
              <a:buNone/>
              <a:defRPr sz="1600"/>
            </a:lvl2pPr>
            <a:lvl3pPr marL="1007819" indent="0">
              <a:buNone/>
              <a:defRPr sz="1400"/>
            </a:lvl3pPr>
            <a:lvl4pPr marL="1511728" indent="0">
              <a:buNone/>
              <a:defRPr sz="1100"/>
            </a:lvl4pPr>
            <a:lvl5pPr marL="2015636" indent="0">
              <a:buNone/>
              <a:defRPr sz="1100"/>
            </a:lvl5pPr>
            <a:lvl6pPr marL="2519547" indent="0">
              <a:buNone/>
              <a:defRPr sz="1100"/>
            </a:lvl6pPr>
            <a:lvl7pPr marL="3023455" indent="0">
              <a:buNone/>
              <a:defRPr sz="1100"/>
            </a:lvl7pPr>
            <a:lvl8pPr marL="3527365" indent="0">
              <a:buNone/>
              <a:defRPr sz="1100"/>
            </a:lvl8pPr>
            <a:lvl9pPr marL="40312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62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763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/>
              <a:t>13/02/2018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68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9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9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3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ABAF-4330-9D46-937C-D74B69927C20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13/02/2018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439B-3E56-9F4B-8A4F-3C2C5D3B3A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07819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5" indent="-251955" algn="l" defTabSz="100781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64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73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8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591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02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10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1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229" indent="-251955" algn="l" defTabSz="100781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0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19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8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36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47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45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365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274" algn="l" defTabSz="10078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252870" y="2258916"/>
            <a:ext cx="618607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_tradnl" sz="4100" b="1" dirty="0">
                <a:solidFill>
                  <a:schemeClr val="bg1"/>
                </a:solidFill>
                <a:latin typeface="Museo Sans 900" charset="0"/>
                <a:ea typeface="Museo Sans 900" charset="0"/>
                <a:cs typeface="Museo Sans 900" charset="0"/>
              </a:rPr>
              <a:t>TRANSPORTE </a:t>
            </a:r>
          </a:p>
          <a:p>
            <a:pPr algn="ctr"/>
            <a:r>
              <a:rPr lang="es-ES_tradnl" sz="4100" b="1" dirty="0">
                <a:solidFill>
                  <a:schemeClr val="bg1"/>
                </a:solidFill>
                <a:latin typeface="Museo Sans 900" charset="0"/>
                <a:ea typeface="Museo Sans 900" charset="0"/>
                <a:cs typeface="Museo Sans 900" charset="0"/>
              </a:rPr>
              <a:t>Y LOGÍSTICA</a:t>
            </a:r>
            <a:endParaRPr lang="es-ES" sz="4100" b="1" dirty="0">
              <a:solidFill>
                <a:schemeClr val="bg1"/>
              </a:solidFill>
              <a:latin typeface="Museo Sans 900" charset="0"/>
              <a:ea typeface="Museo Sans 900" charset="0"/>
              <a:cs typeface="Museo Sans 900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04801" y="5691089"/>
            <a:ext cx="9144000" cy="1655762"/>
          </a:xfrm>
        </p:spPr>
        <p:txBody>
          <a:bodyPr>
            <a:normAutofit/>
          </a:bodyPr>
          <a:lstStyle/>
          <a:p>
            <a:r>
              <a:rPr lang="es-ES" sz="3200" b="1" i="1" dirty="0">
                <a:solidFill>
                  <a:schemeClr val="bg1"/>
                </a:solidFill>
              </a:rPr>
              <a:t>[Curso de tecnología </a:t>
            </a:r>
            <a:r>
              <a:rPr lang="es-ES" sz="3200" b="1" i="1" dirty="0" err="1">
                <a:solidFill>
                  <a:schemeClr val="bg1"/>
                </a:solidFill>
              </a:rPr>
              <a:t>poscosecha</a:t>
            </a:r>
            <a:r>
              <a:rPr lang="es-ES" sz="3200" b="1" i="1" dirty="0">
                <a:solidFill>
                  <a:schemeClr val="bg1"/>
                </a:solidFill>
              </a:rPr>
              <a:t> de cítricos y otros cultivos alternativos en la Comunidad Valenciana]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88310" y="6721504"/>
            <a:ext cx="41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7819">
              <a:lnSpc>
                <a:spcPct val="90000"/>
              </a:lnSpc>
              <a:spcBef>
                <a:spcPts val="1102"/>
              </a:spcBef>
            </a:pPr>
            <a:r>
              <a:rPr lang="es-ES" sz="2000" b="1" i="1" dirty="0">
                <a:solidFill>
                  <a:prstClr val="white"/>
                </a:solidFill>
              </a:rPr>
              <a:t>PACO CASALLO –  CEO HACIENDASBIO</a:t>
            </a:r>
            <a:endParaRPr lang="es-ES_tradnl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76" y="691543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APROVISIONAMIENTO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6251" y="1764463"/>
            <a:ext cx="82602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altLang="es-ES" sz="24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GESTIÓN</a:t>
            </a:r>
            <a:endParaRPr lang="es-ES" altLang="es-ES" sz="2400" dirty="0"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Negociación para optimizar las compras a proveedores.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Realización de pedidos mediante Ordenes de Compra perfeccionadas.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Seguimiento entregas de pedidos,  para gestión incidencias.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Requisitos para la Documentación y el Control de calidad en las recepciones.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Ubicación para el almacenamiento.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Mantenimiento del almacén de aprovisionamiento.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sz="1600" dirty="0"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sz="24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CONTROL</a:t>
            </a:r>
            <a:endParaRPr lang="es-ES" sz="1600" dirty="0"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Coste aprovisionamiento por unidad de venta.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Tiempo de respuesta en los pedidos a proveedores.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Roturas de existencias.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Incidencias en recepción.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sz="1600" dirty="0">
                <a:latin typeface="Museo Sans 500" charset="0"/>
                <a:ea typeface="Museo Sans 500" charset="0"/>
                <a:cs typeface="Museo Sans 500" charset="0"/>
              </a:rPr>
              <a:t>Tiempo en existencias.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sz="1600" dirty="0"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sz="2000" dirty="0"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sz="2000" dirty="0">
              <a:latin typeface="Museo Sans 500" charset="0"/>
              <a:ea typeface="Museo Sans 500" charset="0"/>
              <a:cs typeface="Museo Sans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8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91768" y="2229420"/>
            <a:ext cx="535591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prstClr val="white"/>
                </a:solidFill>
                <a:latin typeface="Museo Sans 900" charset="0"/>
                <a:ea typeface="Museo Sans 900" charset="0"/>
                <a:cs typeface="Museo Sans 900" charset="0"/>
              </a:rPr>
              <a:t>3. LA PRODUCCIÓN</a:t>
            </a:r>
          </a:p>
        </p:txBody>
      </p:sp>
    </p:spTree>
    <p:extLst>
      <p:ext uri="{BB962C8B-B14F-4D97-AF65-F5344CB8AC3E}">
        <p14:creationId xmlns:p14="http://schemas.microsoft.com/office/powerpoint/2010/main" val="66838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8676" y="71198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PRODUCCIÓN·</a:t>
            </a:r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 bwMode="auto">
          <a:xfrm>
            <a:off x="398248" y="2451256"/>
            <a:ext cx="8951186" cy="474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marL="292100" indent="-292100">
              <a:spcBef>
                <a:spcPct val="20000"/>
              </a:spcBef>
              <a:buChar char="•"/>
              <a:defRPr sz="2500">
                <a:solidFill>
                  <a:srgbClr val="0099CC"/>
                </a:solidFill>
                <a:latin typeface="Arial Narrow" panose="020B0606020202030204" pitchFamily="34" charset="0"/>
              </a:defRPr>
            </a:lvl1pPr>
            <a:lvl2pPr marL="668338" indent="-185738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44575" indent="-184150">
              <a:spcBef>
                <a:spcPct val="20000"/>
              </a:spcBef>
              <a:buChar char="•"/>
              <a:defRPr sz="1500">
                <a:solidFill>
                  <a:srgbClr val="0099CC"/>
                </a:solidFill>
                <a:latin typeface="Arial Narrow" panose="020B0606020202030204" pitchFamily="34" charset="0"/>
              </a:defRPr>
            </a:lvl3pPr>
            <a:lvl4pPr marL="1423988" indent="-185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812925" indent="-198438">
              <a:spcBef>
                <a:spcPct val="20000"/>
              </a:spcBef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701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273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845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417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endParaRPr lang="es-ES" altLang="es-ES" sz="8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endParaRPr lang="es-ES" altLang="es-ES" sz="8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r>
              <a:rPr lang="es-ES" altLang="es-ES" sz="22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PLANIFICACIÓN</a:t>
            </a:r>
            <a:r>
              <a:rPr lang="es-ES" altLang="es-ES" sz="22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Conocer las tendencias del mercado objetivo, para adaptar el suministro a sus continuos cambios.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Establecer relaciones vinculantes con las áreas de calidad, fabricación y ventas.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Minimizar los movimientos de puesta a disposición de la materia prima para la fabricación.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Abastecer el procese de fabricación con los materiales de envasado, los materiales de tratamiento y los de mantenimiento.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Evitar devoluciones, rechazos y desperdicios, propiciando minorar el impacto económico cuando sucede.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Garantizar el tiempo de respuesta a los cambios de fabricación.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Optimizar la ubicación de las mercancías durante toda la cadena de fabricación.</a:t>
            </a:r>
            <a:endParaRPr lang="es-ES" altLang="es-ES" sz="22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endParaRPr lang="es-ES" altLang="es-ES" sz="22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sp>
        <p:nvSpPr>
          <p:cNvPr id="12" name="Esquina doblada 21"/>
          <p:cNvSpPr/>
          <p:nvPr/>
        </p:nvSpPr>
        <p:spPr>
          <a:xfrm>
            <a:off x="486736" y="1507359"/>
            <a:ext cx="8709718" cy="1307690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altLang="es-ES" sz="2200" b="1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Objetivo</a:t>
            </a:r>
            <a:r>
              <a:rPr lang="es-ES" altLang="es-ES" sz="22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: Poner a disposición de la fábrica el suministro,  siempre con mayor eficiencia.</a:t>
            </a:r>
          </a:p>
        </p:txBody>
      </p:sp>
    </p:spTree>
    <p:extLst>
      <p:ext uri="{BB962C8B-B14F-4D97-AF65-F5344CB8AC3E}">
        <p14:creationId xmlns:p14="http://schemas.microsoft.com/office/powerpoint/2010/main" val="344552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8676" y="709954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PRODUCCIÓN·</a:t>
            </a: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02226" y="2050637"/>
            <a:ext cx="8384458" cy="2718008"/>
          </a:xfrm>
          <a:prstGeom prst="rect">
            <a:avLst/>
          </a:prstGeom>
        </p:spPr>
        <p:txBody>
          <a:bodyPr vert="horz" lIns="91428" tIns="45715" rIns="91428" bIns="45715" rtlCol="0">
            <a:normAutofit fontScale="25000" lnSpcReduction="20000"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altLang="es-ES" sz="88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GESTIÓN</a:t>
            </a:r>
            <a:endParaRPr lang="es-ES" altLang="es-ES" sz="8800" dirty="0">
              <a:solidFill>
                <a:prstClr val="black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3"/>
              </a:buBlip>
            </a:pPr>
            <a:r>
              <a:rPr lang="es-ES" sz="64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Movimientos de materia prima, materiales, consumibles y elementos de mantenimiento en la planta de fabricación.</a:t>
            </a: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3"/>
              </a:buBlip>
            </a:pPr>
            <a:r>
              <a:rPr lang="es-ES" sz="64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Seguimiento fabricación para gestión incidencias.</a:t>
            </a: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3"/>
              </a:buBlip>
            </a:pPr>
            <a:r>
              <a:rPr lang="es-ES" sz="64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Ubicación para la expedición.</a:t>
            </a: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endParaRPr lang="es-ES" sz="6400" dirty="0">
              <a:solidFill>
                <a:prstClr val="black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endParaRPr lang="es-ES" sz="6400" dirty="0">
              <a:solidFill>
                <a:prstClr val="black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endParaRPr lang="es-ES" sz="6400" dirty="0">
              <a:solidFill>
                <a:prstClr val="black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sz="88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CONTROL</a:t>
            </a:r>
            <a:endParaRPr lang="es-ES" sz="8800" dirty="0">
              <a:solidFill>
                <a:prstClr val="black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3"/>
              </a:buBlip>
            </a:pPr>
            <a:r>
              <a:rPr lang="es-ES" sz="64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Paros de fabricación por falta de suministro.</a:t>
            </a: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3"/>
              </a:buBlip>
            </a:pPr>
            <a:r>
              <a:rPr lang="es-ES" sz="64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Recorrido elementos de transporte por unidad fabricada.</a:t>
            </a: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3"/>
              </a:buBlip>
            </a:pPr>
            <a:r>
              <a:rPr lang="es-ES" sz="64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Coste movimientos internos.</a:t>
            </a:r>
          </a:p>
          <a:p>
            <a:pPr lvl="0" algn="l" defTabSz="995384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endParaRPr lang="es-ES" sz="2200" dirty="0"/>
          </a:p>
          <a:p>
            <a:pPr algn="just" fontAlgn="base"/>
            <a:endParaRPr lang="es-ES" sz="2200" dirty="0"/>
          </a:p>
          <a:p>
            <a:pPr algn="just" fontAlgn="base"/>
            <a:endParaRPr lang="es-ES" sz="2200" dirty="0"/>
          </a:p>
          <a:p>
            <a:pPr algn="just" fontAlgn="base"/>
            <a:endParaRPr lang="es-ES" sz="2400" dirty="0"/>
          </a:p>
          <a:p>
            <a:pPr algn="just" fontAlgn="base"/>
            <a:endParaRPr lang="es-ES" sz="2400" dirty="0"/>
          </a:p>
          <a:p>
            <a:pPr algn="just" fontAlgn="base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23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20699" y="2229420"/>
            <a:ext cx="535591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prstClr val="white"/>
                </a:solidFill>
                <a:latin typeface="Museo Sans 900" charset="0"/>
                <a:ea typeface="Museo Sans 900" charset="0"/>
                <a:cs typeface="Museo Sans 900" charset="0"/>
              </a:rPr>
              <a:t>4. LA DISTRIBUCIÓN</a:t>
            </a:r>
          </a:p>
        </p:txBody>
      </p:sp>
    </p:spTree>
    <p:extLst>
      <p:ext uri="{BB962C8B-B14F-4D97-AF65-F5344CB8AC3E}">
        <p14:creationId xmlns:p14="http://schemas.microsoft.com/office/powerpoint/2010/main" val="152808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6376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DISTRIBUCIÓN·</a:t>
            </a: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 bwMode="auto">
          <a:xfrm>
            <a:off x="398248" y="2347130"/>
            <a:ext cx="8951186" cy="4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marL="292100" indent="-292100">
              <a:spcBef>
                <a:spcPct val="20000"/>
              </a:spcBef>
              <a:buChar char="•"/>
              <a:defRPr sz="2500">
                <a:solidFill>
                  <a:srgbClr val="0099CC"/>
                </a:solidFill>
                <a:latin typeface="Arial Narrow" panose="020B0606020202030204" pitchFamily="34" charset="0"/>
              </a:defRPr>
            </a:lvl1pPr>
            <a:lvl2pPr marL="668338" indent="-185738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44575" indent="-184150">
              <a:spcBef>
                <a:spcPct val="20000"/>
              </a:spcBef>
              <a:buChar char="•"/>
              <a:defRPr sz="1500">
                <a:solidFill>
                  <a:srgbClr val="0099CC"/>
                </a:solidFill>
                <a:latin typeface="Arial Narrow" panose="020B0606020202030204" pitchFamily="34" charset="0"/>
              </a:defRPr>
            </a:lvl3pPr>
            <a:lvl4pPr marL="1423988" indent="-185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812925" indent="-198438">
              <a:spcBef>
                <a:spcPct val="20000"/>
              </a:spcBef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701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273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845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417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endParaRPr lang="es-ES" altLang="es-ES" sz="2200" b="1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endParaRPr lang="es-ES" altLang="es-ES" sz="8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endParaRPr lang="es-ES" altLang="es-ES" sz="8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r>
              <a:rPr lang="es-ES" altLang="es-ES" sz="22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PLANIFICACIÓN</a:t>
            </a:r>
            <a:r>
              <a:rPr lang="es-ES" altLang="es-ES" sz="22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Identificar todas las necesidades de cada uno de los clientes, en cuanto a tiempos de entrega, documentación e información en el tránsito.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Agregar las demandas de los clientes para encontrar oportunidades de carga conjunta.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Valorar las diferentes alternativas que cumplan las exigencias del servicio, conforme a su costes respecto a su riesgo potencial.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Conocer en detalle la oferta de las compañías de transporte, buscando optimizar las rutas disponibles con la adición de nuestras cargas.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Proponer los cambios en los suministros, en el tamaño de los lotes de fabricación   y en los horarios con el objeto de mejorar el servicio y el coste de la distribución.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Establecer las herramientas de seguimiento de la cadena de transportes para detectar desviaciones, con tiempo para reaccionar.</a:t>
            </a:r>
            <a:endParaRPr lang="es-ES" altLang="es-ES" sz="22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altLang="es-ES" sz="22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_tradnl" altLang="es-ES" sz="2200" dirty="0">
              <a:solidFill>
                <a:srgbClr val="015D1C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sp>
        <p:nvSpPr>
          <p:cNvPr id="14" name="Esquina doblada 21"/>
          <p:cNvSpPr/>
          <p:nvPr/>
        </p:nvSpPr>
        <p:spPr>
          <a:xfrm>
            <a:off x="518982" y="1693285"/>
            <a:ext cx="8709718" cy="1307690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lvl="0" algn="ctr"/>
            <a:r>
              <a:rPr lang="es-ES" altLang="es-ES" sz="2200" b="1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Objetivo: </a:t>
            </a:r>
            <a:r>
              <a:rPr lang="es-ES" altLang="es-ES" sz="22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Utilizar el servicio como herramienta diferencial en el marketing de la empresa.</a:t>
            </a:r>
          </a:p>
        </p:txBody>
      </p:sp>
    </p:spTree>
    <p:extLst>
      <p:ext uri="{BB962C8B-B14F-4D97-AF65-F5344CB8AC3E}">
        <p14:creationId xmlns:p14="http://schemas.microsoft.com/office/powerpoint/2010/main" val="33672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252870" y="2229420"/>
            <a:ext cx="618607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_tradnl" sz="4100" b="1" dirty="0">
                <a:solidFill>
                  <a:prstClr val="white"/>
                </a:solidFill>
                <a:latin typeface="Museo Sans 900" charset="0"/>
                <a:ea typeface="Museo Sans 900" charset="0"/>
                <a:cs typeface="Museo Sans 900" charset="0"/>
              </a:rPr>
              <a:t>5. FRUTA Y VERDURA</a:t>
            </a:r>
            <a:endParaRPr lang="es-ES" sz="4100" b="1" dirty="0">
              <a:solidFill>
                <a:prstClr val="white"/>
              </a:solidFill>
              <a:latin typeface="Museo Sans 900" charset="0"/>
              <a:ea typeface="Museo Sans 900" charset="0"/>
              <a:cs typeface="Museo Sans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0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8676" y="88792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_tradnl" altLang="es-ES" sz="32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Fruta y Verdura : Logística Externa 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21058" y="1810078"/>
            <a:ext cx="8905565" cy="4797001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La </a:t>
            </a:r>
            <a:r>
              <a:rPr lang="es-ES_tradnl" sz="2400" dirty="0" err="1"/>
              <a:t>globalizaci</a:t>
            </a:r>
            <a:r>
              <a:rPr lang="es-ES" sz="2400" dirty="0" err="1"/>
              <a:t>ón</a:t>
            </a:r>
            <a:r>
              <a:rPr lang="es-ES" sz="2400" dirty="0"/>
              <a:t> del comercio ha permitido el acceso del consumidor a </a:t>
            </a:r>
            <a:r>
              <a:rPr lang="es-ES" sz="2400" b="1" dirty="0"/>
              <a:t>otras Frutas y Verduras </a:t>
            </a:r>
            <a:r>
              <a:rPr lang="es-ES" sz="2400" dirty="0"/>
              <a:t>o a </a:t>
            </a:r>
            <a:r>
              <a:rPr lang="es-ES" sz="2400" b="1" dirty="0"/>
              <a:t>otras fechas </a:t>
            </a:r>
            <a:r>
              <a:rPr lang="es-ES" sz="2400" dirty="0"/>
              <a:t>de las que disponía, cambiando los </a:t>
            </a:r>
            <a:r>
              <a:rPr lang="es-ES" sz="2400" b="1" dirty="0"/>
              <a:t>hábitos de consumo</a:t>
            </a:r>
            <a:r>
              <a:rPr lang="es-ES" sz="2400" dirty="0"/>
              <a:t>.</a:t>
            </a:r>
          </a:p>
          <a:p>
            <a:endParaRPr lang="es-ES" sz="2400" dirty="0"/>
          </a:p>
          <a:p>
            <a:r>
              <a:rPr lang="es-ES" sz="2400" dirty="0"/>
              <a:t>Ese cambio no hubiera sido posible sin la profunda revolución de las </a:t>
            </a:r>
            <a:r>
              <a:rPr lang="es-ES" sz="2400" b="1" dirty="0"/>
              <a:t>herramientas logísticas</a:t>
            </a:r>
            <a:r>
              <a:rPr lang="es-ES" sz="2400" dirty="0"/>
              <a:t>: </a:t>
            </a:r>
          </a:p>
          <a:p>
            <a:pPr marL="457200" lvl="1"/>
            <a:r>
              <a:rPr lang="es-ES" sz="1800" dirty="0"/>
              <a:t>Grandes puertos automatizados, Transporte </a:t>
            </a:r>
            <a:r>
              <a:rPr lang="es-ES" sz="1800" dirty="0" err="1"/>
              <a:t>contenerizado</a:t>
            </a:r>
            <a:r>
              <a:rPr lang="es-ES" sz="1800" dirty="0"/>
              <a:t>, </a:t>
            </a:r>
            <a:r>
              <a:rPr lang="es-ES" sz="1800" dirty="0" err="1"/>
              <a:t>Palets</a:t>
            </a:r>
            <a:r>
              <a:rPr lang="es-ES" sz="1800" dirty="0"/>
              <a:t> y cajas de alquiler, Registros electrónicos de documentación, pagos electrónicos, Transporte fragmentado, plataformas intermediarias y de distribución, etc.</a:t>
            </a:r>
          </a:p>
          <a:p>
            <a:endParaRPr lang="es-ES_tradnl" sz="2400" dirty="0"/>
          </a:p>
          <a:p>
            <a:r>
              <a:rPr lang="es-ES_tradnl" sz="2400" dirty="0"/>
              <a:t>La </a:t>
            </a:r>
            <a:r>
              <a:rPr lang="es-ES_tradnl" sz="2400" b="1" dirty="0" err="1"/>
              <a:t>gesti</a:t>
            </a:r>
            <a:r>
              <a:rPr lang="es-ES" sz="2400" b="1" dirty="0" err="1"/>
              <a:t>ón</a:t>
            </a:r>
            <a:r>
              <a:rPr lang="es-ES" sz="2400" b="1" dirty="0"/>
              <a:t> logística de distribución </a:t>
            </a:r>
            <a:r>
              <a:rPr lang="es-ES" sz="2400" dirty="0"/>
              <a:t>es parte indispensable de la competitividad en empresas productoras y distribuidoras de Fruta y Verdura, así como de los comercializadores.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681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03860" y="2229420"/>
            <a:ext cx="535591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schemeClr val="bg1"/>
                </a:solidFill>
                <a:latin typeface="Museo Sans 900" charset="0"/>
                <a:ea typeface="Museo Sans 900" charset="0"/>
                <a:cs typeface="Museo Sans 900" charset="0"/>
              </a:rPr>
              <a:t>6.  EL ÉXITO EN LA DISTRIBUCIÓN</a:t>
            </a:r>
          </a:p>
        </p:txBody>
      </p:sp>
    </p:spTree>
    <p:extLst>
      <p:ext uri="{BB962C8B-B14F-4D97-AF65-F5344CB8AC3E}">
        <p14:creationId xmlns:p14="http://schemas.microsoft.com/office/powerpoint/2010/main" val="188163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de flecha hacia arriba 5"/>
          <p:cNvSpPr/>
          <p:nvPr/>
        </p:nvSpPr>
        <p:spPr>
          <a:xfrm>
            <a:off x="1396039" y="3912409"/>
            <a:ext cx="2845020" cy="1122920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" dirty="0"/>
              <a:t>Compromiso de entrega</a:t>
            </a:r>
            <a:endParaRPr lang="es-ES_tradnl" dirty="0"/>
          </a:p>
        </p:txBody>
      </p:sp>
      <p:sp>
        <p:nvSpPr>
          <p:cNvPr id="16" name="Llamada de flecha hacia arriba 15"/>
          <p:cNvSpPr/>
          <p:nvPr/>
        </p:nvSpPr>
        <p:spPr>
          <a:xfrm>
            <a:off x="1396039" y="5473600"/>
            <a:ext cx="2845020" cy="1122920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457200" lvl="1"/>
            <a:r>
              <a:rPr lang="es-ES" dirty="0"/>
              <a:t>Condiciones de tránsito</a:t>
            </a:r>
          </a:p>
        </p:txBody>
      </p:sp>
      <p:sp>
        <p:nvSpPr>
          <p:cNvPr id="20" name="Llamada de flecha hacia arriba 19"/>
          <p:cNvSpPr/>
          <p:nvPr/>
        </p:nvSpPr>
        <p:spPr>
          <a:xfrm>
            <a:off x="5252420" y="3901747"/>
            <a:ext cx="2845020" cy="1122920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457200" lvl="1"/>
            <a:r>
              <a:rPr lang="es-ES" dirty="0"/>
              <a:t>Requerimientos administrativos</a:t>
            </a:r>
          </a:p>
        </p:txBody>
      </p:sp>
      <p:sp>
        <p:nvSpPr>
          <p:cNvPr id="22" name="Esquina doblada 21"/>
          <p:cNvSpPr/>
          <p:nvPr/>
        </p:nvSpPr>
        <p:spPr>
          <a:xfrm>
            <a:off x="1396039" y="1733188"/>
            <a:ext cx="6701402" cy="1899774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" sz="3600" dirty="0"/>
              <a:t>Cuatro son las claves determinantes del éxito del servicio logístico</a:t>
            </a:r>
          </a:p>
        </p:txBody>
      </p:sp>
      <p:sp>
        <p:nvSpPr>
          <p:cNvPr id="24" name="Llamada de flecha hacia arriba 23"/>
          <p:cNvSpPr/>
          <p:nvPr/>
        </p:nvSpPr>
        <p:spPr>
          <a:xfrm>
            <a:off x="5252420" y="5473600"/>
            <a:ext cx="2845020" cy="1122920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457200" lvl="1"/>
            <a:r>
              <a:rPr lang="es-ES" dirty="0"/>
              <a:t>Condiciones de entrega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68676" y="540992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EL ÉXITO EN LA DISTRIBUCIÓN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41805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8338" y="1396216"/>
            <a:ext cx="7731003" cy="571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1. LA LOGÍSTICA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2. EL APROVISIONAMIENTO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3. LA PRODUCCIÓN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4. LA DISTRIBUCIÓN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5. LA LOGÍSTICA EN EL SECTOR FRUTA Y VERDURA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6. EL ÉXITO EN LA DISTRIBUCIÓN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7. EFFICIENT CONSUMER RESPONSE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8. SENSORIZACIÓN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</a:pPr>
            <a:endParaRPr lang="es-ES_tradnl" altLang="es-ES" sz="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_tradnl" altLang="es-ES" sz="1800" b="1" dirty="0">
                <a:solidFill>
                  <a:srgbClr val="015D1C"/>
                </a:solidFill>
                <a:latin typeface="Museo Sans 700" charset="0"/>
                <a:ea typeface="Museo Sans 700" charset="0"/>
                <a:cs typeface="Museo Sans 700" charset="0"/>
              </a:rPr>
              <a:t>9. INDUSTRIA 4.0</a:t>
            </a:r>
          </a:p>
          <a:p>
            <a:pPr algn="l"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endParaRPr lang="es-ES_tradnl" altLang="es-ES" sz="1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algn="l">
              <a:lnSpc>
                <a:spcPct val="150000"/>
              </a:lnSpc>
            </a:pPr>
            <a:endParaRPr lang="es-ES_tradnl" altLang="es-ES" sz="18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8676" y="914045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Índice ·</a:t>
            </a:r>
          </a:p>
        </p:txBody>
      </p:sp>
    </p:spTree>
    <p:extLst>
      <p:ext uri="{BB962C8B-B14F-4D97-AF65-F5344CB8AC3E}">
        <p14:creationId xmlns:p14="http://schemas.microsoft.com/office/powerpoint/2010/main" val="328997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553066" y="1825625"/>
            <a:ext cx="8699088" cy="5086452"/>
          </a:xfrm>
          <a:prstGeom prst="rect">
            <a:avLst/>
          </a:prstGeom>
        </p:spPr>
        <p:txBody>
          <a:bodyPr vert="horz" lIns="91428" tIns="45715" rIns="91428" bIns="45715" rtlCol="0">
            <a:normAutofit lnSpcReduction="10000"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Los </a:t>
            </a:r>
            <a:r>
              <a:rPr lang="es-ES_tradnl" b="1" dirty="0"/>
              <a:t>clientes</a:t>
            </a:r>
            <a:r>
              <a:rPr lang="es-ES_tradnl" dirty="0"/>
              <a:t> se pueden clasificar en </a:t>
            </a:r>
            <a:r>
              <a:rPr lang="es-ES_tradnl" b="1" dirty="0"/>
              <a:t>dos tipos</a:t>
            </a:r>
            <a:r>
              <a:rPr lang="es-ES_tradnl" dirty="0"/>
              <a:t>, </a:t>
            </a:r>
            <a:r>
              <a:rPr lang="es-ES_tradnl" dirty="0" err="1"/>
              <a:t>seg</a:t>
            </a:r>
            <a:r>
              <a:rPr lang="es-ES" dirty="0" err="1"/>
              <a:t>ún</a:t>
            </a:r>
            <a:r>
              <a:rPr lang="es-ES" dirty="0"/>
              <a:t> la </a:t>
            </a:r>
            <a:r>
              <a:rPr lang="es-ES" b="1" dirty="0"/>
              <a:t>gestión</a:t>
            </a:r>
            <a:r>
              <a:rPr lang="es-ES" dirty="0"/>
              <a:t> que hagan de sus </a:t>
            </a:r>
            <a:r>
              <a:rPr lang="es-ES" b="1" dirty="0"/>
              <a:t>pedidos</a:t>
            </a:r>
            <a:r>
              <a:rPr lang="es-ES" dirty="0"/>
              <a:t> de </a:t>
            </a:r>
            <a:r>
              <a:rPr lang="es-ES" b="1" dirty="0"/>
              <a:t>aprovisionamiento</a:t>
            </a:r>
            <a:r>
              <a:rPr lang="es-ES" dirty="0"/>
              <a:t>:</a:t>
            </a:r>
          </a:p>
          <a:p>
            <a:endParaRPr lang="es-ES" dirty="0"/>
          </a:p>
          <a:p>
            <a:pPr marL="914400" lvl="1" indent="-457200" algn="l">
              <a:buFont typeface="+mj-lt"/>
              <a:buAutoNum type="arabicPeriod"/>
            </a:pPr>
            <a:r>
              <a:rPr lang="es-ES" dirty="0">
                <a:solidFill>
                  <a:srgbClr val="015D1C"/>
                </a:solidFill>
              </a:rPr>
              <a:t>Aquellos que compran por </a:t>
            </a:r>
            <a:r>
              <a:rPr lang="es-ES" b="1" dirty="0">
                <a:solidFill>
                  <a:srgbClr val="015D1C"/>
                </a:solidFill>
              </a:rPr>
              <a:t>previsiones y almacenan </a:t>
            </a:r>
            <a:r>
              <a:rPr lang="es-ES" dirty="0">
                <a:solidFill>
                  <a:srgbClr val="015D1C"/>
                </a:solidFill>
              </a:rPr>
              <a:t>para gestionar su propia demanda.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ES" dirty="0">
                <a:solidFill>
                  <a:srgbClr val="015D1C"/>
                </a:solidFill>
              </a:rPr>
              <a:t>Aquellos que se aprovisionan para servir </a:t>
            </a:r>
            <a:r>
              <a:rPr lang="es-ES" b="1" dirty="0">
                <a:solidFill>
                  <a:srgbClr val="015D1C"/>
                </a:solidFill>
              </a:rPr>
              <a:t>pedidos estimados</a:t>
            </a:r>
            <a:r>
              <a:rPr lang="es-ES" dirty="0">
                <a:solidFill>
                  <a:srgbClr val="015D1C"/>
                </a:solidFill>
              </a:rPr>
              <a:t>. Flujo tenso.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ES_tradnl" dirty="0">
                <a:solidFill>
                  <a:srgbClr val="015D1C"/>
                </a:solidFill>
              </a:rPr>
              <a:t>Los que piden para atender sus pedidos, funcionando con </a:t>
            </a:r>
            <a:r>
              <a:rPr lang="es-ES_tradnl" b="1" dirty="0">
                <a:solidFill>
                  <a:srgbClr val="015D1C"/>
                </a:solidFill>
              </a:rPr>
              <a:t>0 stocks</a:t>
            </a:r>
            <a:r>
              <a:rPr lang="es-ES_tradnl" dirty="0">
                <a:solidFill>
                  <a:srgbClr val="015D1C"/>
                </a:solidFill>
              </a:rPr>
              <a:t>. </a:t>
            </a:r>
            <a:r>
              <a:rPr lang="es-ES_tradnl" b="1" dirty="0" err="1">
                <a:solidFill>
                  <a:srgbClr val="015D1C"/>
                </a:solidFill>
              </a:rPr>
              <a:t>Picking</a:t>
            </a:r>
            <a:r>
              <a:rPr lang="es-ES_tradnl" b="1" dirty="0">
                <a:solidFill>
                  <a:srgbClr val="015D1C"/>
                </a:solidFill>
              </a:rPr>
              <a:t> diario </a:t>
            </a:r>
            <a:r>
              <a:rPr lang="es-ES_tradnl" dirty="0">
                <a:solidFill>
                  <a:srgbClr val="015D1C"/>
                </a:solidFill>
              </a:rPr>
              <a:t>de las entradas para servir los pedidos.</a:t>
            </a:r>
          </a:p>
          <a:p>
            <a:pPr marL="914400" lvl="1" indent="-457200">
              <a:buFont typeface="+mj-lt"/>
              <a:buAutoNum type="arabicPeriod"/>
            </a:pPr>
            <a:endParaRPr lang="es-ES_tradnl" dirty="0"/>
          </a:p>
          <a:p>
            <a:r>
              <a:rPr lang="es-ES_tradnl" dirty="0"/>
              <a:t>La </a:t>
            </a:r>
            <a:r>
              <a:rPr lang="es-ES_tradnl" dirty="0" err="1"/>
              <a:t>gesti</a:t>
            </a:r>
            <a:r>
              <a:rPr lang="es-ES" dirty="0" err="1"/>
              <a:t>ón</a:t>
            </a:r>
            <a:r>
              <a:rPr lang="es-ES" dirty="0"/>
              <a:t> comercial deberá ser </a:t>
            </a:r>
            <a:r>
              <a:rPr lang="es-ES" b="1" dirty="0"/>
              <a:t>diferencial </a:t>
            </a:r>
            <a:r>
              <a:rPr lang="es-ES" dirty="0"/>
              <a:t>para cada tipo de cliente </a:t>
            </a:r>
            <a:r>
              <a:rPr lang="es-ES" b="1" dirty="0"/>
              <a:t>según el enfoque logístico</a:t>
            </a:r>
            <a:r>
              <a:rPr lang="es-ES" dirty="0"/>
              <a:t>, en tanto que los </a:t>
            </a:r>
            <a:r>
              <a:rPr lang="es-ES" b="1" dirty="0"/>
              <a:t>costes asociados</a:t>
            </a:r>
            <a:r>
              <a:rPr lang="es-ES" dirty="0"/>
              <a:t> de garantizar el suministros son completamente </a:t>
            </a:r>
            <a:r>
              <a:rPr lang="es-ES" b="1" dirty="0"/>
              <a:t>distintos</a:t>
            </a:r>
            <a:r>
              <a:rPr lang="es-ES" dirty="0"/>
              <a:t>. 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2" y="365125"/>
            <a:ext cx="7017772" cy="1325563"/>
          </a:xfrm>
          <a:prstGeom prst="rect">
            <a:avLst/>
          </a:prstGeom>
        </p:spPr>
        <p:txBody>
          <a:bodyPr vert="horz" lIns="91428" tIns="45715" rIns="91428" bIns="45715" rtlCol="0" anchor="b">
            <a:normAutofit/>
          </a:bodyPr>
          <a:lstStyle>
            <a:lvl1pPr algn="ctr" defTabSz="10078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676" y="540992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COMPROMISO DE ENTREGA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21047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40559" y="1825625"/>
            <a:ext cx="10515600" cy="4351338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dirty="0"/>
          </a:p>
          <a:p>
            <a:endParaRPr lang="es-ES_tradnl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210" y="76853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REQUERIMIENTOS ADMINISTRATIVOS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8" name="Llamada de flecha hacia arriba 5"/>
          <p:cNvSpPr/>
          <p:nvPr/>
        </p:nvSpPr>
        <p:spPr>
          <a:xfrm>
            <a:off x="845853" y="1836670"/>
            <a:ext cx="2300469" cy="1632985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EDI</a:t>
            </a:r>
          </a:p>
        </p:txBody>
      </p:sp>
      <p:sp>
        <p:nvSpPr>
          <p:cNvPr id="9" name="Llamada de flecha hacia arriba 5"/>
          <p:cNvSpPr/>
          <p:nvPr/>
        </p:nvSpPr>
        <p:spPr>
          <a:xfrm>
            <a:off x="3733140" y="1825625"/>
            <a:ext cx="2300469" cy="164403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B/L</a:t>
            </a:r>
          </a:p>
        </p:txBody>
      </p:sp>
      <p:sp>
        <p:nvSpPr>
          <p:cNvPr id="10" name="Llamada de flecha hacia arriba 5"/>
          <p:cNvSpPr/>
          <p:nvPr/>
        </p:nvSpPr>
        <p:spPr>
          <a:xfrm>
            <a:off x="6574522" y="1825625"/>
            <a:ext cx="2300469" cy="164403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CMR</a:t>
            </a:r>
          </a:p>
        </p:txBody>
      </p:sp>
      <p:sp>
        <p:nvSpPr>
          <p:cNvPr id="14" name="Llamada de flecha hacia arriba 5"/>
          <p:cNvSpPr/>
          <p:nvPr/>
        </p:nvSpPr>
        <p:spPr>
          <a:xfrm>
            <a:off x="2168294" y="3676804"/>
            <a:ext cx="2300469" cy="1632985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Certificado de origen</a:t>
            </a:r>
          </a:p>
        </p:txBody>
      </p:sp>
      <p:sp>
        <p:nvSpPr>
          <p:cNvPr id="15" name="Llamada de flecha hacia arriba 5"/>
          <p:cNvSpPr/>
          <p:nvPr/>
        </p:nvSpPr>
        <p:spPr>
          <a:xfrm>
            <a:off x="5298359" y="3665759"/>
            <a:ext cx="2300469" cy="164403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Certificado exigibles a los materiales de envasado</a:t>
            </a:r>
          </a:p>
        </p:txBody>
      </p:sp>
      <p:sp>
        <p:nvSpPr>
          <p:cNvPr id="16" name="Llamada de flecha hacia arriba 5"/>
          <p:cNvSpPr/>
          <p:nvPr/>
        </p:nvSpPr>
        <p:spPr>
          <a:xfrm>
            <a:off x="6033609" y="5354948"/>
            <a:ext cx="2300469" cy="164403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Fito</a:t>
            </a:r>
          </a:p>
        </p:txBody>
      </p:sp>
      <p:sp>
        <p:nvSpPr>
          <p:cNvPr id="17" name="Llamada de flecha hacia arriba 5"/>
          <p:cNvSpPr/>
          <p:nvPr/>
        </p:nvSpPr>
        <p:spPr>
          <a:xfrm>
            <a:off x="1524279" y="5354948"/>
            <a:ext cx="2300469" cy="1644030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DUA</a:t>
            </a:r>
          </a:p>
        </p:txBody>
      </p:sp>
    </p:spTree>
    <p:extLst>
      <p:ext uri="{BB962C8B-B14F-4D97-AF65-F5344CB8AC3E}">
        <p14:creationId xmlns:p14="http://schemas.microsoft.com/office/powerpoint/2010/main" val="312662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749711" y="1728615"/>
            <a:ext cx="7725695" cy="5359240"/>
          </a:xfrm>
          <a:prstGeom prst="rect">
            <a:avLst/>
          </a:prstGeom>
        </p:spPr>
        <p:txBody>
          <a:bodyPr vert="horz" lIns="91428" tIns="45715" rIns="91428" bIns="45715" rtlCol="0">
            <a:normAutofit fontScale="92500" lnSpcReduction="10000"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altLang="es-ES" sz="28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PARA EL PRODUCTO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_tradnl" sz="2400" dirty="0"/>
              <a:t>Estiba en el caja contenedora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_tradnl" sz="2400" dirty="0"/>
              <a:t>Temperatura indicada y efectiva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_tradnl" sz="2400" dirty="0"/>
              <a:t>Régimen de ventilación</a:t>
            </a:r>
            <a:endParaRPr lang="es-ES" sz="2400" dirty="0"/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sz="2400" dirty="0"/>
              <a:t>Humedad relativa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sz="2400" dirty="0"/>
              <a:t>Contaminación gaseosa y microbiana</a:t>
            </a:r>
          </a:p>
          <a:p>
            <a:pPr algn="l"/>
            <a:endParaRPr lang="es-ES" dirty="0"/>
          </a:p>
          <a:p>
            <a:pPr algn="l"/>
            <a:r>
              <a:rPr lang="es-ES" altLang="es-ES" sz="28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PARA EL SERVICIO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sz="2400" dirty="0" err="1"/>
              <a:t>Tacógrafo</a:t>
            </a:r>
            <a:endParaRPr lang="es-ES" sz="2400" dirty="0"/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sz="2400" dirty="0"/>
              <a:t>Inspecciones 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sz="2400" dirty="0"/>
              <a:t>Cargas y descargas intermedias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sz="2400" dirty="0"/>
              <a:t>Restricciones de circulación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endParaRPr lang="es-ES_tradnl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676" y="540992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CONDICIONES DE TRÁNSITO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46985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676" y="757301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CONDICIONES DE ENTREGA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7" name="Llamada de flecha hacia arriba 5"/>
          <p:cNvSpPr/>
          <p:nvPr/>
        </p:nvSpPr>
        <p:spPr>
          <a:xfrm>
            <a:off x="3117105" y="1857466"/>
            <a:ext cx="3513472" cy="1632985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_tradnl" dirty="0"/>
              <a:t>CARTA DE PORTE</a:t>
            </a:r>
          </a:p>
        </p:txBody>
      </p:sp>
      <p:sp>
        <p:nvSpPr>
          <p:cNvPr id="8" name="Llamada de flecha hacia arriba 5"/>
          <p:cNvSpPr/>
          <p:nvPr/>
        </p:nvSpPr>
        <p:spPr>
          <a:xfrm>
            <a:off x="3117105" y="3628102"/>
            <a:ext cx="3513472" cy="1644030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" dirty="0"/>
              <a:t>RECLAMACIONES Y DEVOLUCIONES</a:t>
            </a:r>
            <a:endParaRPr lang="es-ES_tradnl" dirty="0"/>
          </a:p>
        </p:txBody>
      </p:sp>
      <p:sp>
        <p:nvSpPr>
          <p:cNvPr id="9" name="Llamada de flecha hacia arriba 5"/>
          <p:cNvSpPr/>
          <p:nvPr/>
        </p:nvSpPr>
        <p:spPr>
          <a:xfrm>
            <a:off x="3117105" y="5405252"/>
            <a:ext cx="3513472" cy="1644030"/>
          </a:xfrm>
          <a:prstGeom prst="upArrowCallout">
            <a:avLst/>
          </a:prstGeom>
          <a:solidFill>
            <a:srgbClr val="015D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" dirty="0"/>
              <a:t>LOGÍSTICA INVERSA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067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91768" y="2229420"/>
            <a:ext cx="535591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endParaRPr lang="es-ES" sz="4100" b="1" dirty="0">
              <a:solidFill>
                <a:schemeClr val="bg1"/>
              </a:solidFill>
              <a:latin typeface="Museo Sans 900" charset="0"/>
              <a:ea typeface="Museo Sans 900" charset="0"/>
              <a:cs typeface="Museo Sans 900" charset="0"/>
            </a:endParaRPr>
          </a:p>
          <a:p>
            <a:pPr algn="ctr"/>
            <a:r>
              <a:rPr lang="es-ES" sz="4100" b="1" dirty="0">
                <a:solidFill>
                  <a:schemeClr val="bg1"/>
                </a:solidFill>
                <a:latin typeface="Museo Sans 900" charset="0"/>
                <a:ea typeface="Museo Sans 900" charset="0"/>
                <a:cs typeface="Museo Sans 900" charset="0"/>
              </a:rPr>
              <a:t>7. EFFICIENT CONSUMER RESPONSE</a:t>
            </a:r>
          </a:p>
          <a:p>
            <a:pPr algn="ctr"/>
            <a:endParaRPr lang="es-ES" sz="4100" b="1" dirty="0">
              <a:solidFill>
                <a:schemeClr val="bg1"/>
              </a:solidFill>
              <a:latin typeface="Museo Sans 900" charset="0"/>
              <a:ea typeface="Museo Sans 900" charset="0"/>
              <a:cs typeface="Museo Sans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6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7355" y="1542160"/>
            <a:ext cx="9281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La estrategia ECR se basa en el trabajo colaborativo para satisfacer las necesidades expresadas o latentes de los consumidores de manera más rápida, con mayor calidad y a menor costo.</a:t>
            </a:r>
          </a:p>
        </p:txBody>
      </p:sp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195003A2-79A8-3749-AB87-06FC7B37E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32" y="2291655"/>
            <a:ext cx="7297895" cy="510852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34037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ECR, EFFICIENT CONSUMER RESPONSE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97349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0606" y="1660041"/>
            <a:ext cx="859339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objetivo fundamental de una estrategia ECR comparte su esencia con la función logística:</a:t>
            </a:r>
          </a:p>
          <a:p>
            <a:endParaRPr lang="es-ES" dirty="0"/>
          </a:p>
          <a:p>
            <a:pPr algn="ctr"/>
            <a:r>
              <a:rPr lang="es-ES" dirty="0">
                <a:solidFill>
                  <a:srgbClr val="015D1C"/>
                </a:solidFill>
              </a:rPr>
              <a:t>"Proveer a los consumidores con los productos y servicios que requieren, en el momento, lugar y calidad que lo requieren y al menor costo posible".</a:t>
            </a:r>
          </a:p>
          <a:p>
            <a:r>
              <a:rPr lang="es-ES" dirty="0"/>
              <a:t> </a:t>
            </a:r>
          </a:p>
          <a:p>
            <a:endParaRPr lang="es-ES" dirty="0"/>
          </a:p>
          <a:p>
            <a:r>
              <a:rPr lang="es-ES" dirty="0"/>
              <a:t>Y para la consecución de esta meta fundamental se basan en el cumplimiento de </a:t>
            </a:r>
            <a:r>
              <a:rPr lang="es-ES" b="1" dirty="0"/>
              <a:t>dos objetivos específicos</a:t>
            </a:r>
            <a:r>
              <a:rPr lang="es-ES" dirty="0"/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dirty="0"/>
              <a:t> </a:t>
            </a:r>
            <a:r>
              <a:rPr lang="es-ES" altLang="es-ES" dirty="0"/>
              <a:t>El primer objetivo se basa en un </a:t>
            </a:r>
            <a:r>
              <a:rPr lang="es-ES" altLang="es-ES" b="1" dirty="0"/>
              <a:t>Eficiente flujo de Productos </a:t>
            </a:r>
            <a:r>
              <a:rPr lang="es-ES" altLang="es-ES" dirty="0"/>
              <a:t>dentro de la cadena de abastecimiento mediante el cual se logre </a:t>
            </a:r>
            <a:r>
              <a:rPr lang="es-ES" altLang="es-ES" b="1" dirty="0"/>
              <a:t>eliminar al máximo los procesos que no agregan valor, reducir inventarios, disminuir costos operacionales </a:t>
            </a:r>
            <a:r>
              <a:rPr lang="es-ES" altLang="es-ES" dirty="0"/>
              <a:t>y</a:t>
            </a:r>
            <a:r>
              <a:rPr lang="es-ES" altLang="es-ES" b="1" dirty="0"/>
              <a:t> reducir ciclos de suministros</a:t>
            </a:r>
            <a:r>
              <a:rPr lang="es-ES" altLang="es-ES" dirty="0"/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dirty="0"/>
              <a:t>El segundo objetivo se basa en la </a:t>
            </a:r>
            <a:r>
              <a:rPr lang="es-ES" b="1" dirty="0"/>
              <a:t>Reducción del costo total del ciclo </a:t>
            </a:r>
            <a:r>
              <a:rPr lang="es-ES" dirty="0"/>
              <a:t>mediante la cual se logre </a:t>
            </a:r>
            <a:r>
              <a:rPr lang="es-ES" b="1" dirty="0"/>
              <a:t>eliminar</a:t>
            </a:r>
            <a:r>
              <a:rPr lang="es-ES" dirty="0"/>
              <a:t> al máximo las </a:t>
            </a:r>
            <a:r>
              <a:rPr lang="es-ES" b="1" dirty="0"/>
              <a:t>transacciones en papel, disminuir costos administrativos </a:t>
            </a:r>
            <a:r>
              <a:rPr lang="es-ES" dirty="0"/>
              <a:t>y</a:t>
            </a:r>
            <a:r>
              <a:rPr lang="es-ES" b="1" dirty="0"/>
              <a:t> reducir la ineficiencia </a:t>
            </a:r>
            <a:r>
              <a:rPr lang="es-ES" dirty="0"/>
              <a:t>del mismo.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76" y="634037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ECR, EFFICIENT CONSUMER RESPONSE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803673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61588" y="2229420"/>
            <a:ext cx="5926416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prstClr val="white"/>
                </a:solidFill>
                <a:latin typeface="Museo Sans 900" charset="0"/>
                <a:ea typeface="Museo Sans 900" charset="0"/>
                <a:cs typeface="Museo Sans 900" charset="0"/>
              </a:rPr>
              <a:t>8. LA SENSORIZACIÓN</a:t>
            </a:r>
          </a:p>
        </p:txBody>
      </p:sp>
    </p:spTree>
    <p:extLst>
      <p:ext uri="{BB962C8B-B14F-4D97-AF65-F5344CB8AC3E}">
        <p14:creationId xmlns:p14="http://schemas.microsoft.com/office/powerpoint/2010/main" val="3065877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91543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SENSORIZACIÓN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68505" y="4123284"/>
            <a:ext cx="7959659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Permite: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dirty="0"/>
              <a:t>Obtener alertas en tiempo real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dirty="0"/>
              <a:t> Disponer de una BBDD que permita un análisis para la mejora de la calidad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dirty="0"/>
              <a:t>Reducir los costes de la no calidad.</a:t>
            </a:r>
          </a:p>
        </p:txBody>
      </p:sp>
      <p:sp>
        <p:nvSpPr>
          <p:cNvPr id="12" name="Esquina doblada 21"/>
          <p:cNvSpPr/>
          <p:nvPr/>
        </p:nvSpPr>
        <p:spPr>
          <a:xfrm>
            <a:off x="768505" y="2070846"/>
            <a:ext cx="8336177" cy="1622612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lvl="0" algn="ctr"/>
            <a:r>
              <a:rPr lang="es-ES" sz="2400" dirty="0">
                <a:solidFill>
                  <a:prstClr val="black"/>
                </a:solidFill>
              </a:rPr>
              <a:t>Los dispositivos de todo tipo de variables, como Tª, localización, gases, etc… pueden convertirse en emisores de datos para registrar el estado de las cargas en tiempo real.</a:t>
            </a:r>
          </a:p>
        </p:txBody>
      </p:sp>
    </p:spTree>
    <p:extLst>
      <p:ext uri="{BB962C8B-B14F-4D97-AF65-F5344CB8AC3E}">
        <p14:creationId xmlns:p14="http://schemas.microsoft.com/office/powerpoint/2010/main" val="928800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8676" y="691543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SENSORIZACIÓN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pic>
        <p:nvPicPr>
          <p:cNvPr id="2050" name="Picture 2" descr="https://image.slidesharecdn.com/sensorizacion-140627115344-phpapp01/95/sensorizacion-en-la-ciudad-5-638.jpg?cb=140387008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12219"/>
          <a:stretch/>
        </p:blipFill>
        <p:spPr bwMode="auto">
          <a:xfrm>
            <a:off x="1160148" y="2340078"/>
            <a:ext cx="7427385" cy="36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8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20699" y="2229420"/>
            <a:ext cx="535591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schemeClr val="bg1"/>
                </a:solidFill>
                <a:latin typeface="Museo Sans 900" charset="0"/>
                <a:ea typeface="Museo Sans 900" charset="0"/>
                <a:cs typeface="Museo Sans 900" charset="0"/>
              </a:rPr>
              <a:t>1. LA LOGÍSTICA</a:t>
            </a:r>
          </a:p>
        </p:txBody>
      </p:sp>
    </p:spTree>
    <p:extLst>
      <p:ext uri="{BB962C8B-B14F-4D97-AF65-F5344CB8AC3E}">
        <p14:creationId xmlns:p14="http://schemas.microsoft.com/office/powerpoint/2010/main" val="1323913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91543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 err="1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IoT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05752" y="3814242"/>
            <a:ext cx="79596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Permite: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dirty="0"/>
              <a:t>Resolver con modelos de predicción las consecuencias en la cadena de suministro, resolviendo con medidas correctoras a las roturas de abastecimiento.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dirty="0"/>
              <a:t> Mejorar la cadena de suministro en continuo.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dirty="0"/>
              <a:t>Valorar impactos derivados de la evolución de la demanda.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endParaRPr lang="es-ES" dirty="0"/>
          </a:p>
        </p:txBody>
      </p:sp>
      <p:sp>
        <p:nvSpPr>
          <p:cNvPr id="12" name="Esquina doblada 21"/>
          <p:cNvSpPr/>
          <p:nvPr/>
        </p:nvSpPr>
        <p:spPr>
          <a:xfrm>
            <a:off x="705752" y="1788218"/>
            <a:ext cx="8336177" cy="1622612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lvl="0" algn="ctr"/>
            <a:r>
              <a:rPr lang="es-ES" sz="2400" dirty="0">
                <a:solidFill>
                  <a:prstClr val="black"/>
                </a:solidFill>
              </a:rPr>
              <a:t>Las plataformas </a:t>
            </a:r>
            <a:r>
              <a:rPr lang="es-ES" sz="2400" dirty="0" err="1">
                <a:solidFill>
                  <a:prstClr val="black"/>
                </a:solidFill>
              </a:rPr>
              <a:t>IoT</a:t>
            </a:r>
            <a:r>
              <a:rPr lang="es-ES" sz="2400" dirty="0">
                <a:solidFill>
                  <a:prstClr val="black"/>
                </a:solidFill>
              </a:rPr>
              <a:t> son BBDD no SQL que registran información en tiempo real de cualquier sensor, máquina, personas, conversaciones, </a:t>
            </a:r>
            <a:r>
              <a:rPr lang="es-ES" sz="2400" dirty="0" err="1">
                <a:solidFill>
                  <a:prstClr val="black"/>
                </a:solidFill>
              </a:rPr>
              <a:t>etc</a:t>
            </a:r>
            <a:r>
              <a:rPr lang="es-ES" sz="2400" dirty="0">
                <a:solidFill>
                  <a:prstClr val="black"/>
                </a:solidFill>
              </a:rPr>
              <a:t> que puedan llegar a intervenir en un proceso de valor.</a:t>
            </a:r>
          </a:p>
        </p:txBody>
      </p:sp>
    </p:spTree>
    <p:extLst>
      <p:ext uri="{BB962C8B-B14F-4D97-AF65-F5344CB8AC3E}">
        <p14:creationId xmlns:p14="http://schemas.microsoft.com/office/powerpoint/2010/main" val="139195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91543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 err="1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IoT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"/>
          <a:stretch/>
        </p:blipFill>
        <p:spPr>
          <a:xfrm>
            <a:off x="265474" y="2196352"/>
            <a:ext cx="9216734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1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03860" y="2229420"/>
            <a:ext cx="535591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prstClr val="white"/>
                </a:solidFill>
                <a:latin typeface="Museo Sans 900" charset="0"/>
                <a:ea typeface="Museo Sans 900" charset="0"/>
                <a:cs typeface="Museo Sans 900" charset="0"/>
              </a:rPr>
              <a:t>9. INDUSTRIA 4.0</a:t>
            </a:r>
          </a:p>
        </p:txBody>
      </p:sp>
    </p:spTree>
    <p:extLst>
      <p:ext uri="{BB962C8B-B14F-4D97-AF65-F5344CB8AC3E}">
        <p14:creationId xmlns:p14="http://schemas.microsoft.com/office/powerpoint/2010/main" val="3097153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2" y="365125"/>
            <a:ext cx="7017772" cy="1325563"/>
          </a:xfrm>
          <a:prstGeom prst="rect">
            <a:avLst/>
          </a:prstGeom>
        </p:spPr>
        <p:txBody>
          <a:bodyPr vert="horz" lIns="91428" tIns="45715" rIns="91428" bIns="45715" rtlCol="0" anchor="b">
            <a:normAutofit/>
          </a:bodyPr>
          <a:lstStyle>
            <a:lvl1pPr algn="ctr" defTabSz="10078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676" y="540992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INDUSTRIA 4.0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38202" y="1686958"/>
            <a:ext cx="8305798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concepto Industria 4.0​ corresponde a una </a:t>
            </a:r>
            <a:r>
              <a:rPr lang="es-ES" b="1" dirty="0"/>
              <a:t>nueva manera de organizar los medios de producción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 objetivo que pretende alcanzarse es la puesta en marcha de un gran número </a:t>
            </a:r>
          </a:p>
          <a:p>
            <a:r>
              <a:rPr lang="es-ES" dirty="0"/>
              <a:t>de «</a:t>
            </a:r>
            <a:r>
              <a:rPr lang="es-ES" b="1" dirty="0"/>
              <a:t>fábricas inteligentes</a:t>
            </a:r>
            <a:r>
              <a:rPr lang="es-ES" dirty="0"/>
              <a:t>» capaces de:</a:t>
            </a:r>
          </a:p>
          <a:p>
            <a:endParaRPr lang="es-ES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dirty="0"/>
              <a:t> Una mayor adaptabilidad a las necesidades y a los procesos de producción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3"/>
              </a:buBlip>
            </a:pPr>
            <a:r>
              <a:rPr lang="es-ES" dirty="0"/>
              <a:t> Una asignación más eficiente de los recursos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Esquina doblada 21"/>
          <p:cNvSpPr/>
          <p:nvPr/>
        </p:nvSpPr>
        <p:spPr>
          <a:xfrm>
            <a:off x="838202" y="5381171"/>
            <a:ext cx="8305798" cy="1275483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r>
              <a:rPr lang="es-ES" sz="3200" dirty="0"/>
              <a:t>Abriendo así la vía a una nueva revolución industrial o Cuarta revolución industrial.</a:t>
            </a:r>
            <a:endParaRPr lang="es-E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34374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2" y="365125"/>
            <a:ext cx="7017772" cy="1325563"/>
          </a:xfrm>
          <a:prstGeom prst="rect">
            <a:avLst/>
          </a:prstGeom>
        </p:spPr>
        <p:txBody>
          <a:bodyPr vert="horz" lIns="91428" tIns="45715" rIns="91428" bIns="45715" rtlCol="0" anchor="b">
            <a:normAutofit/>
          </a:bodyPr>
          <a:lstStyle>
            <a:lvl1pPr algn="ctr" defTabSz="10078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676" y="540992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 INDUSTRIA 4.0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pic>
        <p:nvPicPr>
          <p:cNvPr id="7" name="Picture 2" descr="http://iies.es/wp-content/uploads/2017/05/industria-4-0-1920x0-c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7" y="1923764"/>
            <a:ext cx="6869788" cy="54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9453" y="1271697"/>
            <a:ext cx="77620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  <a:p>
            <a:r>
              <a:rPr lang="es-ES" dirty="0">
                <a:solidFill>
                  <a:prstClr val="black"/>
                </a:solidFill>
              </a:rPr>
              <a:t>Las bases tecnológicas en que se apoya esta orientación, entre otras, son:</a:t>
            </a:r>
          </a:p>
        </p:txBody>
      </p:sp>
    </p:spTree>
    <p:extLst>
      <p:ext uri="{BB962C8B-B14F-4D97-AF65-F5344CB8AC3E}">
        <p14:creationId xmlns:p14="http://schemas.microsoft.com/office/powerpoint/2010/main" val="4153447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252870" y="2229420"/>
            <a:ext cx="6186070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_tradnl" sz="4100" b="1" dirty="0">
                <a:solidFill>
                  <a:prstClr val="white"/>
                </a:solidFill>
                <a:latin typeface="Museo Sans 900" charset="0"/>
                <a:ea typeface="Museo Sans 900" charset="0"/>
                <a:cs typeface="Museo Sans 900" charset="0"/>
              </a:rPr>
              <a:t>GRACIAS POR VUESTRA ATENCIÓN</a:t>
            </a:r>
            <a:endParaRPr lang="es-ES" sz="4100" b="1" dirty="0">
              <a:solidFill>
                <a:prstClr val="white"/>
              </a:solidFill>
              <a:latin typeface="Museo Sans 900" charset="0"/>
              <a:ea typeface="Museo Sans 900" charset="0"/>
              <a:cs typeface="Museo Sans 9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2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quina doblada 21"/>
          <p:cNvSpPr/>
          <p:nvPr/>
        </p:nvSpPr>
        <p:spPr>
          <a:xfrm>
            <a:off x="723901" y="1770899"/>
            <a:ext cx="8305798" cy="795867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lvl="0"/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6376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ETIMOLOGÍA ·</a:t>
            </a:r>
          </a:p>
        </p:txBody>
      </p:sp>
      <p:sp>
        <p:nvSpPr>
          <p:cNvPr id="9" name="Esquina doblada 21"/>
          <p:cNvSpPr/>
          <p:nvPr/>
        </p:nvSpPr>
        <p:spPr>
          <a:xfrm>
            <a:off x="720214" y="4374545"/>
            <a:ext cx="8305798" cy="637742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lvl="0"/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76748" y="1560503"/>
            <a:ext cx="8200104" cy="5266008"/>
          </a:xfrm>
          <a:prstGeom prst="rect">
            <a:avLst/>
          </a:prstGeom>
        </p:spPr>
        <p:txBody>
          <a:bodyPr vert="horz" lIns="91428" tIns="45715" rIns="91428" bIns="45715" rtlCol="0">
            <a:normAutofit fontScale="55000" lnSpcReduction="20000"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ES_tradnl" altLang="es-ES" sz="3200" b="1" dirty="0">
              <a:solidFill>
                <a:srgbClr val="015D1C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3200" dirty="0">
                <a:ea typeface="Museo Sans 500" charset="0"/>
                <a:cs typeface="Museo Sans 500" charset="0"/>
              </a:rPr>
              <a:t>La etimología de “</a:t>
            </a:r>
            <a:r>
              <a:rPr lang="es-ES" sz="3200" b="1" dirty="0">
                <a:ea typeface="Museo Sans 500" charset="0"/>
                <a:cs typeface="Museo Sans 500" charset="0"/>
              </a:rPr>
              <a:t>logística</a:t>
            </a:r>
            <a:r>
              <a:rPr lang="es-ES" sz="3200" dirty="0">
                <a:ea typeface="Museo Sans 500" charset="0"/>
                <a:cs typeface="Museo Sans 500" charset="0"/>
              </a:rPr>
              <a:t>” viene de la voz griega "logistikos" que significa </a:t>
            </a:r>
            <a:r>
              <a:rPr lang="es-ES" sz="3200" b="1" dirty="0">
                <a:ea typeface="Museo Sans 500" charset="0"/>
                <a:cs typeface="Museo Sans 500" charset="0"/>
              </a:rPr>
              <a:t>razonamiento, cálculo</a:t>
            </a:r>
            <a:r>
              <a:rPr lang="es-ES" sz="3200" dirty="0">
                <a:ea typeface="Museo Sans 500" charset="0"/>
                <a:cs typeface="Museo Sans 500" charset="0"/>
              </a:rPr>
              <a:t>. </a:t>
            </a:r>
          </a:p>
          <a:p>
            <a:r>
              <a:rPr lang="es-ES" sz="3200" dirty="0">
                <a:ea typeface="Museo Sans 500" charset="0"/>
                <a:cs typeface="Museo Sans 500" charset="0"/>
              </a:rPr>
              <a:t>Esta voz griega viene del verbo logiszesthai (calcular) y del sufijo </a:t>
            </a:r>
            <a:r>
              <a:rPr lang="es-ES" sz="3200" dirty="0" err="1">
                <a:ea typeface="Museo Sans 500" charset="0"/>
                <a:cs typeface="Museo Sans 500" charset="0"/>
              </a:rPr>
              <a:t>tikos</a:t>
            </a:r>
            <a:r>
              <a:rPr lang="es-ES" sz="3200" dirty="0">
                <a:ea typeface="Museo Sans 500" charset="0"/>
                <a:cs typeface="Museo Sans 500" charset="0"/>
              </a:rPr>
              <a:t> (relativo a), llevando el significado de “logistikos” a lógica matemática, arte de calcular o el que sabe contar; transformada en la latina "</a:t>
            </a:r>
            <a:r>
              <a:rPr lang="es-ES" sz="3200" dirty="0" err="1">
                <a:ea typeface="Museo Sans 500" charset="0"/>
                <a:cs typeface="Museo Sans 500" charset="0"/>
              </a:rPr>
              <a:t>logisticus</a:t>
            </a:r>
            <a:r>
              <a:rPr lang="es-ES" sz="3200" dirty="0">
                <a:ea typeface="Museo Sans 500" charset="0"/>
                <a:cs typeface="Museo Sans 500" charset="0"/>
              </a:rPr>
              <a:t>", que significa: computación, cálculo, otras derivaciones son el término "</a:t>
            </a:r>
            <a:r>
              <a:rPr lang="es-ES" sz="3200" dirty="0" err="1">
                <a:ea typeface="Museo Sans 500" charset="0"/>
                <a:cs typeface="Museo Sans 500" charset="0"/>
              </a:rPr>
              <a:t>logistao</a:t>
            </a:r>
            <a:r>
              <a:rPr lang="es-ES" sz="3200" dirty="0">
                <a:ea typeface="Museo Sans 500" charset="0"/>
                <a:cs typeface="Museo Sans 500" charset="0"/>
              </a:rPr>
              <a:t>" que significaba el </a:t>
            </a:r>
            <a:r>
              <a:rPr lang="es-ES" sz="3200" b="1" dirty="0">
                <a:ea typeface="Museo Sans 500" charset="0"/>
                <a:cs typeface="Museo Sans 500" charset="0"/>
              </a:rPr>
              <a:t>abastecimiento de los elementos necesarios para el combate </a:t>
            </a:r>
            <a:r>
              <a:rPr lang="es-ES" sz="3200" dirty="0">
                <a:ea typeface="Museo Sans 500" charset="0"/>
                <a:cs typeface="Museo Sans 500" charset="0"/>
              </a:rPr>
              <a:t>(como por ejemplo: pertrechos, ropa, alimentos) y el término "</a:t>
            </a:r>
            <a:r>
              <a:rPr lang="es-ES" sz="3200" dirty="0" err="1">
                <a:ea typeface="Museo Sans 500" charset="0"/>
                <a:cs typeface="Museo Sans 500" charset="0"/>
              </a:rPr>
              <a:t>logista</a:t>
            </a:r>
            <a:r>
              <a:rPr lang="es-ES" sz="3200" dirty="0">
                <a:ea typeface="Museo Sans 500" charset="0"/>
                <a:cs typeface="Museo Sans 500" charset="0"/>
              </a:rPr>
              <a:t>" que se usaba para indicar al</a:t>
            </a:r>
            <a:r>
              <a:rPr lang="es-ES" sz="3200" b="1" dirty="0">
                <a:ea typeface="Museo Sans 500" charset="0"/>
                <a:cs typeface="Museo Sans 500" charset="0"/>
              </a:rPr>
              <a:t> administrador o intendente de los ejércitos </a:t>
            </a:r>
            <a:r>
              <a:rPr lang="es-ES" sz="3200" dirty="0">
                <a:ea typeface="Museo Sans 500" charset="0"/>
                <a:cs typeface="Museo Sans 500" charset="0"/>
              </a:rPr>
              <a:t>romanos y bizantinos.</a:t>
            </a:r>
            <a:endParaRPr lang="es-ES" sz="3200" dirty="0"/>
          </a:p>
          <a:p>
            <a:pPr>
              <a:lnSpc>
                <a:spcPct val="150000"/>
              </a:lnSpc>
            </a:pPr>
            <a:endParaRPr lang="es-ES_tradnl" altLang="es-ES" sz="3200" b="1" dirty="0">
              <a:latin typeface="Museo Sans 700" charset="0"/>
              <a:ea typeface="Museo Sans 700" charset="0"/>
              <a:cs typeface="Museo Sans 700" charset="0"/>
            </a:endParaRPr>
          </a:p>
          <a:p>
            <a:pPr>
              <a:spcBef>
                <a:spcPct val="50000"/>
              </a:spcBef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3200" dirty="0">
                <a:ea typeface="Museo Sans 500" charset="0"/>
                <a:cs typeface="Museo Sans 500" charset="0"/>
              </a:rPr>
              <a:t>Otros autores la derivan del francés "</a:t>
            </a:r>
            <a:r>
              <a:rPr lang="es-ES" sz="3200" dirty="0" err="1">
                <a:ea typeface="Museo Sans 500" charset="0"/>
                <a:cs typeface="Museo Sans 500" charset="0"/>
              </a:rPr>
              <a:t>loger</a:t>
            </a:r>
            <a:r>
              <a:rPr lang="es-ES" sz="3200" dirty="0">
                <a:ea typeface="Museo Sans 500" charset="0"/>
                <a:cs typeface="Museo Sans 500" charset="0"/>
              </a:rPr>
              <a:t>" o del latín "</a:t>
            </a:r>
            <a:r>
              <a:rPr lang="es-ES" sz="3200" dirty="0" err="1">
                <a:ea typeface="Museo Sans 500" charset="0"/>
                <a:cs typeface="Museo Sans 500" charset="0"/>
              </a:rPr>
              <a:t>loglugua</a:t>
            </a:r>
            <a:r>
              <a:rPr lang="es-ES" sz="3200" dirty="0">
                <a:ea typeface="Museo Sans 500" charset="0"/>
                <a:cs typeface="Museo Sans 500" charset="0"/>
              </a:rPr>
              <a:t>" que significa "</a:t>
            </a:r>
            <a:r>
              <a:rPr lang="es-ES" sz="3200" b="1" dirty="0">
                <a:ea typeface="Museo Sans 500" charset="0"/>
                <a:cs typeface="Museo Sans 500" charset="0"/>
              </a:rPr>
              <a:t>alojamiento</a:t>
            </a:r>
            <a:r>
              <a:rPr lang="es-ES" sz="3200" dirty="0">
                <a:ea typeface="Museo Sans 500" charset="0"/>
                <a:cs typeface="Museo Sans 500" charset="0"/>
              </a:rPr>
              <a:t>". </a:t>
            </a:r>
          </a:p>
          <a:p>
            <a:r>
              <a:rPr lang="es-ES" sz="3200" dirty="0">
                <a:ea typeface="Museo Sans 500" charset="0"/>
                <a:cs typeface="Museo Sans 500" charset="0"/>
              </a:rPr>
              <a:t>Lo cual tiene sentido al entender su aplicación en el campo militar en la edad media. Y es que el término francés “</a:t>
            </a:r>
            <a:r>
              <a:rPr lang="es-ES" sz="3200" dirty="0" err="1">
                <a:ea typeface="Museo Sans 500" charset="0"/>
                <a:cs typeface="Museo Sans 500" charset="0"/>
              </a:rPr>
              <a:t>loger</a:t>
            </a:r>
            <a:r>
              <a:rPr lang="es-ES" sz="3200" dirty="0">
                <a:ea typeface="Museo Sans 500" charset="0"/>
                <a:cs typeface="Museo Sans 500" charset="0"/>
              </a:rPr>
              <a:t>” significa: alojar, de tal manera que se les llamaba “Mariscales de logis” a los oficiales, que en los ejércitos, tenían el cargo de alojar a la tropa de caballería y arreglar su servicio. La primera aplicación del concepto aparece en Francia, en 1670 durante el reinado de Luis XIV, al nombrar a un Mariscal encargado de planificar las marchas, seleccionar los campos y regular los transportes y suministros.</a:t>
            </a:r>
            <a:br>
              <a:rPr lang="es-ES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</a:br>
            <a:endParaRPr lang="es-ES_tradnl" dirty="0">
              <a:solidFill>
                <a:srgbClr val="015D1C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9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6376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LA LOGÍSTICA EN LA EMPRESA 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463F46D-56F5-ED4F-9044-17EDD825A55B}"/>
              </a:ext>
            </a:extLst>
          </p:cNvPr>
          <p:cNvSpPr txBox="1">
            <a:spLocks/>
          </p:cNvSpPr>
          <p:nvPr/>
        </p:nvSpPr>
        <p:spPr>
          <a:xfrm>
            <a:off x="717754" y="1946787"/>
            <a:ext cx="8308259" cy="5171768"/>
          </a:xfrm>
          <a:prstGeom prst="rect">
            <a:avLst/>
          </a:prstGeom>
        </p:spPr>
        <p:txBody>
          <a:bodyPr vert="horz" lIns="91428" tIns="45715" rIns="91428" bIns="45715" rtlCol="0">
            <a:normAutofit fontScale="70000" lnSpcReduction="20000"/>
          </a:bodyPr>
          <a:lstStyle>
            <a:lvl1pPr marL="0" indent="0" algn="ctr" defTabSz="100781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0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819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728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636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547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45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365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274" indent="0" algn="ctr" defTabSz="100781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900" dirty="0">
                <a:ea typeface="Museo Sans 500" charset="0"/>
                <a:cs typeface="Museo Sans 500" charset="0"/>
              </a:rPr>
              <a:t>La noción de logística empresarial es más moderna y atiende al </a:t>
            </a:r>
            <a:r>
              <a:rPr lang="es-ES" sz="2900" b="1" dirty="0">
                <a:ea typeface="Museo Sans 500" charset="0"/>
                <a:cs typeface="Museo Sans 500" charset="0"/>
              </a:rPr>
              <a:t>conjunto de actividades que pretenden optimizar </a:t>
            </a:r>
            <a:r>
              <a:rPr lang="es-ES" sz="2900" dirty="0">
                <a:ea typeface="Museo Sans 500" charset="0"/>
                <a:cs typeface="Museo Sans 500" charset="0"/>
              </a:rPr>
              <a:t>en calidad de servicio y </a:t>
            </a:r>
            <a:r>
              <a:rPr lang="es-ES" sz="2900" b="1" dirty="0">
                <a:ea typeface="Museo Sans 500" charset="0"/>
                <a:cs typeface="Museo Sans 500" charset="0"/>
              </a:rPr>
              <a:t>costo los procesos relacionados con la producción, la gestión y la distribución </a:t>
            </a:r>
            <a:r>
              <a:rPr lang="es-ES" sz="2900" dirty="0">
                <a:ea typeface="Museo Sans 500" charset="0"/>
                <a:cs typeface="Museo Sans 500" charset="0"/>
              </a:rPr>
              <a:t>de la mercadería.</a:t>
            </a:r>
          </a:p>
          <a:p>
            <a:r>
              <a:rPr lang="es-ES" sz="2900" dirty="0">
                <a:ea typeface="Museo Sans 500" charset="0"/>
                <a:cs typeface="Museo Sans 500" charset="0"/>
              </a:rPr>
              <a:t> Si en el ámbito militar un error en logística podía costar perder una batalla, en el caso de la empresa genera una reducción en las ganancias.</a:t>
            </a:r>
          </a:p>
          <a:p>
            <a:endParaRPr lang="es-ES" sz="2900" dirty="0">
              <a:ea typeface="Museo Sans 500" charset="0"/>
              <a:cs typeface="Museo Sans 500" charset="0"/>
            </a:endParaRPr>
          </a:p>
          <a:p>
            <a:r>
              <a:rPr lang="es-ES" sz="2900" dirty="0">
                <a:ea typeface="Museo Sans 500" charset="0"/>
                <a:cs typeface="Museo Sans 500" charset="0"/>
              </a:rPr>
              <a:t>El proceso logístico incluye las </a:t>
            </a:r>
            <a:r>
              <a:rPr lang="es-ES" sz="2900" b="1" dirty="0">
                <a:ea typeface="Museo Sans 500" charset="0"/>
                <a:cs typeface="Museo Sans 500" charset="0"/>
              </a:rPr>
              <a:t>compras</a:t>
            </a:r>
            <a:r>
              <a:rPr lang="es-ES" sz="2900" dirty="0">
                <a:ea typeface="Museo Sans 500" charset="0"/>
                <a:cs typeface="Museo Sans 500" charset="0"/>
              </a:rPr>
              <a:t> de materias primas e insumos, su </a:t>
            </a:r>
            <a:r>
              <a:rPr lang="es-ES" sz="2900" b="1" dirty="0">
                <a:ea typeface="Museo Sans 500" charset="0"/>
                <a:cs typeface="Museo Sans 500" charset="0"/>
              </a:rPr>
              <a:t>recepción y almacenamiento</a:t>
            </a:r>
            <a:r>
              <a:rPr lang="es-ES" sz="2900" dirty="0">
                <a:ea typeface="Museo Sans 500" charset="0"/>
                <a:cs typeface="Museo Sans 500" charset="0"/>
              </a:rPr>
              <a:t>, la </a:t>
            </a:r>
            <a:r>
              <a:rPr lang="es-ES" sz="2900" b="1" dirty="0">
                <a:ea typeface="Museo Sans 500" charset="0"/>
                <a:cs typeface="Museo Sans 500" charset="0"/>
              </a:rPr>
              <a:t>confección</a:t>
            </a:r>
            <a:r>
              <a:rPr lang="es-ES" sz="2900" dirty="0">
                <a:ea typeface="Museo Sans 500" charset="0"/>
                <a:cs typeface="Museo Sans 500" charset="0"/>
              </a:rPr>
              <a:t> de los inventarios y la </a:t>
            </a:r>
            <a:r>
              <a:rPr lang="es-ES" sz="2900" b="1" dirty="0">
                <a:ea typeface="Museo Sans 500" charset="0"/>
                <a:cs typeface="Museo Sans 500" charset="0"/>
              </a:rPr>
              <a:t>fabricación</a:t>
            </a:r>
            <a:r>
              <a:rPr lang="es-ES" sz="2900" dirty="0">
                <a:ea typeface="Museo Sans 500" charset="0"/>
                <a:cs typeface="Museo Sans 500" charset="0"/>
              </a:rPr>
              <a:t> (en el caso de empresas industriales), luego la </a:t>
            </a:r>
            <a:r>
              <a:rPr lang="es-ES" sz="2900" b="1" dirty="0">
                <a:ea typeface="Museo Sans 500" charset="0"/>
                <a:cs typeface="Museo Sans 500" charset="0"/>
              </a:rPr>
              <a:t>expedición</a:t>
            </a:r>
            <a:r>
              <a:rPr lang="es-ES" sz="2900" dirty="0">
                <a:ea typeface="Museo Sans 500" charset="0"/>
                <a:cs typeface="Museo Sans 500" charset="0"/>
              </a:rPr>
              <a:t>, así como la </a:t>
            </a:r>
            <a:r>
              <a:rPr lang="es-ES" sz="2900" b="1" dirty="0">
                <a:ea typeface="Museo Sans 500" charset="0"/>
                <a:cs typeface="Museo Sans 500" charset="0"/>
              </a:rPr>
              <a:t>distribución</a:t>
            </a:r>
            <a:r>
              <a:rPr lang="es-ES" sz="2900" dirty="0">
                <a:ea typeface="Museo Sans 500" charset="0"/>
                <a:cs typeface="Museo Sans 500" charset="0"/>
              </a:rPr>
              <a:t>. </a:t>
            </a:r>
          </a:p>
          <a:p>
            <a:r>
              <a:rPr lang="es-ES" sz="2900" dirty="0">
                <a:ea typeface="Museo Sans 500" charset="0"/>
                <a:cs typeface="Museo Sans 500" charset="0"/>
              </a:rPr>
              <a:t>Se supone que aplicando la logística y optimizando los recursos se podrá reducir los costos, disminuir el tiempo de entrega, ampliar la disponibilidad de productos y mejorar la calidad del servicio, lo que terminará significando una </a:t>
            </a:r>
            <a:r>
              <a:rPr lang="es-ES" sz="2900" b="1" dirty="0">
                <a:ea typeface="Museo Sans 500" charset="0"/>
                <a:cs typeface="Museo Sans 500" charset="0"/>
              </a:rPr>
              <a:t>mayor satisfacción del cliente</a:t>
            </a:r>
            <a:r>
              <a:rPr lang="es-ES" sz="2900" dirty="0">
                <a:ea typeface="Museo Sans 500" charset="0"/>
                <a:cs typeface="Museo Sans 500" charset="0"/>
              </a:rPr>
              <a:t>.</a:t>
            </a:r>
          </a:p>
          <a:p>
            <a:endParaRPr lang="es-ES" sz="2900" dirty="0">
              <a:ea typeface="Museo Sans 500" charset="0"/>
              <a:cs typeface="Museo Sans 500" charset="0"/>
            </a:endParaRPr>
          </a:p>
          <a:p>
            <a:r>
              <a:rPr lang="es-ES" sz="2900" dirty="0">
                <a:ea typeface="Museo Sans 500" charset="0"/>
                <a:cs typeface="Museo Sans 500" charset="0"/>
              </a:rPr>
              <a:t>En general, trata de simplificar y mejorar permanentemente los procesos de </a:t>
            </a:r>
            <a:r>
              <a:rPr lang="es-ES" sz="2900" b="1" dirty="0">
                <a:ea typeface="Museo Sans 500" charset="0"/>
                <a:cs typeface="Museo Sans 500" charset="0"/>
              </a:rPr>
              <a:t>aprovisionamiento, producción y distribución</a:t>
            </a:r>
            <a:r>
              <a:rPr lang="es-ES" sz="2900" dirty="0">
                <a:ea typeface="Museo Sans 500" charset="0"/>
                <a:cs typeface="Museo Sans 500" charset="0"/>
              </a:rPr>
              <a:t>.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18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676" y="663766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PROCESOS LOGÍSTICOS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6052AC06-EE17-9242-846B-670EA58C5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79" y="1980271"/>
            <a:ext cx="9349474" cy="46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61588" y="2229420"/>
            <a:ext cx="5926416" cy="3283714"/>
          </a:xfrm>
          <a:prstGeom prst="rect">
            <a:avLst/>
          </a:prstGeom>
          <a:noFill/>
        </p:spPr>
        <p:txBody>
          <a:bodyPr wrap="square" lIns="91428" tIns="45715" rIns="91428" bIns="45715" rtlCol="0" anchor="ctr" anchorCtr="1">
            <a:noAutofit/>
          </a:bodyPr>
          <a:lstStyle/>
          <a:p>
            <a:pPr algn="ctr"/>
            <a:r>
              <a:rPr lang="es-ES" sz="4100" b="1" dirty="0">
                <a:solidFill>
                  <a:schemeClr val="bg1"/>
                </a:solidFill>
                <a:latin typeface="Museo Sans 900" charset="0"/>
                <a:ea typeface="Museo Sans 900" charset="0"/>
                <a:cs typeface="Museo Sans 900" charset="0"/>
              </a:rPr>
              <a:t>2. EL APROVISIONAMIENTO</a:t>
            </a:r>
          </a:p>
        </p:txBody>
      </p:sp>
    </p:spTree>
    <p:extLst>
      <p:ext uri="{BB962C8B-B14F-4D97-AF65-F5344CB8AC3E}">
        <p14:creationId xmlns:p14="http://schemas.microsoft.com/office/powerpoint/2010/main" val="101123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8676" y="691543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APROVISIONAMIENTO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847A4CB7-8B5D-DA4D-A31C-3E3C6F13A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00354"/>
              </p:ext>
            </p:extLst>
          </p:nvPr>
        </p:nvGraphicFramePr>
        <p:xfrm>
          <a:off x="168676" y="2359742"/>
          <a:ext cx="9410330" cy="381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2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 txBox="1">
            <a:spLocks noChangeArrowheads="1"/>
          </p:cNvSpPr>
          <p:nvPr/>
        </p:nvSpPr>
        <p:spPr bwMode="auto">
          <a:xfrm>
            <a:off x="379627" y="2577258"/>
            <a:ext cx="8951186" cy="46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marL="292100" indent="-292100">
              <a:spcBef>
                <a:spcPct val="20000"/>
              </a:spcBef>
              <a:buChar char="•"/>
              <a:defRPr sz="2500">
                <a:solidFill>
                  <a:srgbClr val="0099CC"/>
                </a:solidFill>
                <a:latin typeface="Arial Narrow" panose="020B0606020202030204" pitchFamily="34" charset="0"/>
              </a:defRPr>
            </a:lvl1pPr>
            <a:lvl2pPr marL="668338" indent="-185738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44575" indent="-184150">
              <a:spcBef>
                <a:spcPct val="20000"/>
              </a:spcBef>
              <a:buChar char="•"/>
              <a:defRPr sz="1500">
                <a:solidFill>
                  <a:srgbClr val="0099CC"/>
                </a:solidFill>
                <a:latin typeface="Arial Narrow" panose="020B0606020202030204" pitchFamily="34" charset="0"/>
              </a:defRPr>
            </a:lvl3pPr>
            <a:lvl4pPr marL="1423988" indent="-185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812925" indent="-198438">
              <a:spcBef>
                <a:spcPct val="20000"/>
              </a:spcBef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701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273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845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41725" indent="-198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»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endParaRPr lang="es-ES" altLang="es-ES" sz="8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None/>
            </a:pPr>
            <a:r>
              <a:rPr lang="es-ES" altLang="es-ES" sz="2200" dirty="0">
                <a:solidFill>
                  <a:srgbClr val="015D1C"/>
                </a:solidFill>
                <a:latin typeface="Museo Sans 500" charset="0"/>
                <a:ea typeface="Museo Sans 500" charset="0"/>
                <a:cs typeface="Museo Sans 500" charset="0"/>
              </a:rPr>
              <a:t>PLANIFICACIÓN</a:t>
            </a:r>
            <a:r>
              <a:rPr lang="es-ES" altLang="es-ES" sz="22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r>
              <a:rPr lang="es-ES" alt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Determinar internamente las especificaciones de los productos a adquirir: Materias Primas, materiales para el envasado y tratamientos, así como los de mantenimiento.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Conocer  los actores en la  oferta con completitud y detalle, así como sus relaciones con la competencia.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Entablar relaciones duraderas y de calidad con los proveedores, reconociendo los riesgos propios y del proveedor.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Adquirir mejores productos, a los mejores precios.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Minimizar los movimientos de recepción y almacenamiento.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Optimizar los costes de registro de datos en el aprovisionamiento.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Gestionar el almacenamientos manteniendo los mínimos stocks posibles.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Blip>
                <a:blip r:embed="rId4"/>
              </a:buBlip>
            </a:pPr>
            <a:r>
              <a:rPr lang="es-ES" sz="1600" dirty="0">
                <a:solidFill>
                  <a:schemeClr val="tx1"/>
                </a:solidFill>
                <a:latin typeface="Museo Sans 500" charset="0"/>
                <a:ea typeface="Museo Sans 500" charset="0"/>
                <a:cs typeface="Museo Sans 500" charset="0"/>
              </a:rPr>
              <a:t>Realizar los correspondientes controles de inventarios, minimizando la inversión.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altLang="es-ES" sz="22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" altLang="es-ES" sz="2200" dirty="0">
              <a:solidFill>
                <a:schemeClr val="tx1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  <a:buFontTx/>
              <a:buBlip>
                <a:blip r:embed="rId4"/>
              </a:buBlip>
            </a:pPr>
            <a:endParaRPr lang="es-ES_tradnl" altLang="es-ES" sz="2200" dirty="0">
              <a:solidFill>
                <a:srgbClr val="015D1C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76" y="572352"/>
            <a:ext cx="9410330" cy="922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8" tIns="45715" rIns="91428" bIns="45715" anchor="t" anchorCtr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 </a:t>
            </a:r>
            <a:r>
              <a:rPr lang="es-ES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APROVISIONAMIENTO</a:t>
            </a:r>
            <a:r>
              <a:rPr lang="es-ES_tradnl" altLang="es-ES" sz="2900" b="1" dirty="0">
                <a:solidFill>
                  <a:srgbClr val="015D1C"/>
                </a:solidFill>
                <a:latin typeface="Museo Sans 900" charset="0"/>
                <a:ea typeface="Museo Sans 900" charset="0"/>
                <a:cs typeface="Museo Sans 900" charset="0"/>
              </a:rPr>
              <a:t>·</a:t>
            </a:r>
          </a:p>
        </p:txBody>
      </p:sp>
      <p:sp>
        <p:nvSpPr>
          <p:cNvPr id="13" name="Esquina doblada 21"/>
          <p:cNvSpPr/>
          <p:nvPr/>
        </p:nvSpPr>
        <p:spPr>
          <a:xfrm>
            <a:off x="483443" y="1494504"/>
            <a:ext cx="8709718" cy="1307690"/>
          </a:xfrm>
          <a:prstGeom prst="foldedCorner">
            <a:avLst/>
          </a:prstGeom>
          <a:solidFill>
            <a:srgbClr val="DFD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b"/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5439">
                  <a:lumMod val="75000"/>
                </a:srgbClr>
              </a:buClr>
            </a:pPr>
            <a:r>
              <a:rPr lang="es-ES" altLang="es-ES" sz="2200" b="1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Objetivo</a:t>
            </a:r>
            <a:r>
              <a:rPr lang="es-ES" altLang="es-ES" sz="2200" dirty="0">
                <a:solidFill>
                  <a:prstClr val="black"/>
                </a:solidFill>
                <a:latin typeface="Museo Sans 500" charset="0"/>
                <a:ea typeface="Museo Sans 500" charset="0"/>
                <a:cs typeface="Museo Sans 500" charset="0"/>
              </a:rPr>
              <a:t>: Poner a disposición de la empresa el suministro, estableciendo ventaja competitiva de manera consistente y recurrente.</a:t>
            </a:r>
          </a:p>
        </p:txBody>
      </p:sp>
    </p:spTree>
    <p:extLst>
      <p:ext uri="{BB962C8B-B14F-4D97-AF65-F5344CB8AC3E}">
        <p14:creationId xmlns:p14="http://schemas.microsoft.com/office/powerpoint/2010/main" val="928800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4512</TotalTime>
  <Words>1858</Words>
  <Application>Microsoft Office PowerPoint</Application>
  <PresentationFormat>Personalizado</PresentationFormat>
  <Paragraphs>251</Paragraphs>
  <Slides>35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35</vt:i4>
      </vt:variant>
    </vt:vector>
  </HeadingPairs>
  <TitlesOfParts>
    <vt:vector size="54" baseType="lpstr">
      <vt:lpstr>Arial</vt:lpstr>
      <vt:lpstr>Calibri</vt:lpstr>
      <vt:lpstr>Calibri Light</vt:lpstr>
      <vt:lpstr>Museo Sans 500</vt:lpstr>
      <vt:lpstr>Museo Sans 700</vt:lpstr>
      <vt:lpstr>Museo Sans 900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Claudia Conesa Domínguez</cp:lastModifiedBy>
  <cp:revision>298</cp:revision>
  <dcterms:created xsi:type="dcterms:W3CDTF">2017-04-19T10:29:03Z</dcterms:created>
  <dcterms:modified xsi:type="dcterms:W3CDTF">2018-02-13T10:38:35Z</dcterms:modified>
</cp:coreProperties>
</file>